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3"/>
  </p:notesMasterIdLst>
  <p:sldIdLst>
    <p:sldId id="256" r:id="rId2"/>
    <p:sldId id="257" r:id="rId3"/>
    <p:sldId id="283" r:id="rId4"/>
    <p:sldId id="264" r:id="rId5"/>
    <p:sldId id="267" r:id="rId6"/>
    <p:sldId id="265" r:id="rId7"/>
    <p:sldId id="266" r:id="rId8"/>
    <p:sldId id="268" r:id="rId9"/>
    <p:sldId id="262" r:id="rId10"/>
    <p:sldId id="291" r:id="rId11"/>
    <p:sldId id="263" r:id="rId12"/>
    <p:sldId id="258" r:id="rId13"/>
    <p:sldId id="284" r:id="rId14"/>
    <p:sldId id="274" r:id="rId15"/>
    <p:sldId id="271" r:id="rId16"/>
    <p:sldId id="278" r:id="rId17"/>
    <p:sldId id="272" r:id="rId18"/>
    <p:sldId id="273" r:id="rId19"/>
    <p:sldId id="275" r:id="rId20"/>
    <p:sldId id="280" r:id="rId21"/>
    <p:sldId id="279" r:id="rId22"/>
    <p:sldId id="281" r:id="rId23"/>
    <p:sldId id="277" r:id="rId24"/>
    <p:sldId id="276" r:id="rId25"/>
    <p:sldId id="269" r:id="rId26"/>
    <p:sldId id="282" r:id="rId27"/>
    <p:sldId id="289" r:id="rId28"/>
    <p:sldId id="285" r:id="rId29"/>
    <p:sldId id="286" r:id="rId30"/>
    <p:sldId id="287" r:id="rId31"/>
    <p:sldId id="292" r:id="rId32"/>
    <p:sldId id="259" r:id="rId33"/>
    <p:sldId id="293" r:id="rId34"/>
    <p:sldId id="296" r:id="rId35"/>
    <p:sldId id="297" r:id="rId36"/>
    <p:sldId id="298" r:id="rId37"/>
    <p:sldId id="299" r:id="rId38"/>
    <p:sldId id="294" r:id="rId39"/>
    <p:sldId id="300" r:id="rId40"/>
    <p:sldId id="302" r:id="rId41"/>
    <p:sldId id="295" r:id="rId42"/>
    <p:sldId id="303" r:id="rId43"/>
    <p:sldId id="260" r:id="rId44"/>
    <p:sldId id="309" r:id="rId45"/>
    <p:sldId id="304" r:id="rId46"/>
    <p:sldId id="308" r:id="rId47"/>
    <p:sldId id="307" r:id="rId48"/>
    <p:sldId id="305" r:id="rId49"/>
    <p:sldId id="311" r:id="rId50"/>
    <p:sldId id="310" r:id="rId51"/>
    <p:sldId id="306" r:id="rId52"/>
    <p:sldId id="313" r:id="rId53"/>
    <p:sldId id="312" r:id="rId54"/>
    <p:sldId id="314" r:id="rId55"/>
    <p:sldId id="261" r:id="rId56"/>
    <p:sldId id="316" r:id="rId57"/>
    <p:sldId id="315" r:id="rId58"/>
    <p:sldId id="318" r:id="rId59"/>
    <p:sldId id="319" r:id="rId60"/>
    <p:sldId id="320" r:id="rId61"/>
    <p:sldId id="321" r:id="rId6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22" autoAdjust="0"/>
    <p:restoredTop sz="94660"/>
  </p:normalViewPr>
  <p:slideViewPr>
    <p:cSldViewPr>
      <p:cViewPr varScale="1">
        <p:scale>
          <a:sx n="59" d="100"/>
          <a:sy n="59" d="100"/>
        </p:scale>
        <p:origin x="-1258"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620870-BB1C-4C47-B4FE-9900C78530EB}" type="datetimeFigureOut">
              <a:rPr lang="en-US" smtClean="0"/>
              <a:t>7/15/2015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18E034-BD71-4B72-B5D0-FE1CDEFF2773}" type="slidenum">
              <a:rPr lang="en-US" smtClean="0"/>
              <a:t>‹#›</a:t>
            </a:fld>
            <a:endParaRPr lang="en-US" dirty="0"/>
          </a:p>
        </p:txBody>
      </p:sp>
    </p:spTree>
    <p:extLst>
      <p:ext uri="{BB962C8B-B14F-4D97-AF65-F5344CB8AC3E}">
        <p14:creationId xmlns:p14="http://schemas.microsoft.com/office/powerpoint/2010/main" val="985738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18E034-BD71-4B72-B5D0-FE1CDEFF2773}" type="slidenum">
              <a:rPr lang="en-US" smtClean="0"/>
              <a:t>35</a:t>
            </a:fld>
            <a:endParaRPr lang="en-US" dirty="0"/>
          </a:p>
        </p:txBody>
      </p:sp>
    </p:spTree>
    <p:extLst>
      <p:ext uri="{BB962C8B-B14F-4D97-AF65-F5344CB8AC3E}">
        <p14:creationId xmlns:p14="http://schemas.microsoft.com/office/powerpoint/2010/main" val="9315160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96F311-0156-4EA7-B3EA-5639F5900B8C}" type="datetimeFigureOut">
              <a:rPr lang="en-US" smtClean="0"/>
              <a:t>7/15/2015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750907-AD76-4327-9891-0E20CF727C9F}" type="slidenum">
              <a:rPr lang="en-US" smtClean="0"/>
              <a:t>‹#›</a:t>
            </a:fld>
            <a:endParaRPr lang="en-US" dirty="0"/>
          </a:p>
        </p:txBody>
      </p:sp>
    </p:spTree>
    <p:extLst>
      <p:ext uri="{BB962C8B-B14F-4D97-AF65-F5344CB8AC3E}">
        <p14:creationId xmlns:p14="http://schemas.microsoft.com/office/powerpoint/2010/main" val="1325056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96F311-0156-4EA7-B3EA-5639F5900B8C}" type="datetimeFigureOut">
              <a:rPr lang="en-US" smtClean="0"/>
              <a:t>7/15/2015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750907-AD76-4327-9891-0E20CF727C9F}" type="slidenum">
              <a:rPr lang="en-US" smtClean="0"/>
              <a:t>‹#›</a:t>
            </a:fld>
            <a:endParaRPr lang="en-US" dirty="0"/>
          </a:p>
        </p:txBody>
      </p:sp>
    </p:spTree>
    <p:extLst>
      <p:ext uri="{BB962C8B-B14F-4D97-AF65-F5344CB8AC3E}">
        <p14:creationId xmlns:p14="http://schemas.microsoft.com/office/powerpoint/2010/main" val="1559912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96F311-0156-4EA7-B3EA-5639F5900B8C}" type="datetimeFigureOut">
              <a:rPr lang="en-US" smtClean="0"/>
              <a:t>7/15/2015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750907-AD76-4327-9891-0E20CF727C9F}" type="slidenum">
              <a:rPr lang="en-US" smtClean="0"/>
              <a:t>‹#›</a:t>
            </a:fld>
            <a:endParaRPr lang="en-US" dirty="0"/>
          </a:p>
        </p:txBody>
      </p:sp>
    </p:spTree>
    <p:extLst>
      <p:ext uri="{BB962C8B-B14F-4D97-AF65-F5344CB8AC3E}">
        <p14:creationId xmlns:p14="http://schemas.microsoft.com/office/powerpoint/2010/main" val="1356402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96F311-0156-4EA7-B3EA-5639F5900B8C}" type="datetimeFigureOut">
              <a:rPr lang="en-US" smtClean="0"/>
              <a:t>7/15/2015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750907-AD76-4327-9891-0E20CF727C9F}" type="slidenum">
              <a:rPr lang="en-US" smtClean="0"/>
              <a:t>‹#›</a:t>
            </a:fld>
            <a:endParaRPr lang="en-US" dirty="0"/>
          </a:p>
        </p:txBody>
      </p:sp>
    </p:spTree>
    <p:extLst>
      <p:ext uri="{BB962C8B-B14F-4D97-AF65-F5344CB8AC3E}">
        <p14:creationId xmlns:p14="http://schemas.microsoft.com/office/powerpoint/2010/main" val="34186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96F311-0156-4EA7-B3EA-5639F5900B8C}" type="datetimeFigureOut">
              <a:rPr lang="en-US" smtClean="0"/>
              <a:t>7/15/2015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750907-AD76-4327-9891-0E20CF727C9F}" type="slidenum">
              <a:rPr lang="en-US" smtClean="0"/>
              <a:t>‹#›</a:t>
            </a:fld>
            <a:endParaRPr lang="en-US" dirty="0"/>
          </a:p>
        </p:txBody>
      </p:sp>
    </p:spTree>
    <p:extLst>
      <p:ext uri="{BB962C8B-B14F-4D97-AF65-F5344CB8AC3E}">
        <p14:creationId xmlns:p14="http://schemas.microsoft.com/office/powerpoint/2010/main" val="753639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96F311-0156-4EA7-B3EA-5639F5900B8C}" type="datetimeFigureOut">
              <a:rPr lang="en-US" smtClean="0"/>
              <a:t>7/15/2015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750907-AD76-4327-9891-0E20CF727C9F}" type="slidenum">
              <a:rPr lang="en-US" smtClean="0"/>
              <a:t>‹#›</a:t>
            </a:fld>
            <a:endParaRPr lang="en-US" dirty="0"/>
          </a:p>
        </p:txBody>
      </p:sp>
    </p:spTree>
    <p:extLst>
      <p:ext uri="{BB962C8B-B14F-4D97-AF65-F5344CB8AC3E}">
        <p14:creationId xmlns:p14="http://schemas.microsoft.com/office/powerpoint/2010/main" val="396952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96F311-0156-4EA7-B3EA-5639F5900B8C}" type="datetimeFigureOut">
              <a:rPr lang="en-US" smtClean="0"/>
              <a:t>7/15/2015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6750907-AD76-4327-9891-0E20CF727C9F}" type="slidenum">
              <a:rPr lang="en-US" smtClean="0"/>
              <a:t>‹#›</a:t>
            </a:fld>
            <a:endParaRPr lang="en-US" dirty="0"/>
          </a:p>
        </p:txBody>
      </p:sp>
    </p:spTree>
    <p:extLst>
      <p:ext uri="{BB962C8B-B14F-4D97-AF65-F5344CB8AC3E}">
        <p14:creationId xmlns:p14="http://schemas.microsoft.com/office/powerpoint/2010/main" val="3302603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96F311-0156-4EA7-B3EA-5639F5900B8C}" type="datetimeFigureOut">
              <a:rPr lang="en-US" smtClean="0"/>
              <a:t>7/15/2015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6750907-AD76-4327-9891-0E20CF727C9F}" type="slidenum">
              <a:rPr lang="en-US" smtClean="0"/>
              <a:t>‹#›</a:t>
            </a:fld>
            <a:endParaRPr lang="en-US" dirty="0"/>
          </a:p>
        </p:txBody>
      </p:sp>
    </p:spTree>
    <p:extLst>
      <p:ext uri="{BB962C8B-B14F-4D97-AF65-F5344CB8AC3E}">
        <p14:creationId xmlns:p14="http://schemas.microsoft.com/office/powerpoint/2010/main" val="4075379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96F311-0156-4EA7-B3EA-5639F5900B8C}" type="datetimeFigureOut">
              <a:rPr lang="en-US" smtClean="0"/>
              <a:t>7/15/2015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6750907-AD76-4327-9891-0E20CF727C9F}" type="slidenum">
              <a:rPr lang="en-US" smtClean="0"/>
              <a:t>‹#›</a:t>
            </a:fld>
            <a:endParaRPr lang="en-US" dirty="0"/>
          </a:p>
        </p:txBody>
      </p:sp>
    </p:spTree>
    <p:extLst>
      <p:ext uri="{BB962C8B-B14F-4D97-AF65-F5344CB8AC3E}">
        <p14:creationId xmlns:p14="http://schemas.microsoft.com/office/powerpoint/2010/main" val="684820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96F311-0156-4EA7-B3EA-5639F5900B8C}" type="datetimeFigureOut">
              <a:rPr lang="en-US" smtClean="0"/>
              <a:t>7/15/2015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750907-AD76-4327-9891-0E20CF727C9F}" type="slidenum">
              <a:rPr lang="en-US" smtClean="0"/>
              <a:t>‹#›</a:t>
            </a:fld>
            <a:endParaRPr lang="en-US" dirty="0"/>
          </a:p>
        </p:txBody>
      </p:sp>
    </p:spTree>
    <p:extLst>
      <p:ext uri="{BB962C8B-B14F-4D97-AF65-F5344CB8AC3E}">
        <p14:creationId xmlns:p14="http://schemas.microsoft.com/office/powerpoint/2010/main" val="602344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96F311-0156-4EA7-B3EA-5639F5900B8C}" type="datetimeFigureOut">
              <a:rPr lang="en-US" smtClean="0"/>
              <a:t>7/15/2015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750907-AD76-4327-9891-0E20CF727C9F}" type="slidenum">
              <a:rPr lang="en-US" smtClean="0"/>
              <a:t>‹#›</a:t>
            </a:fld>
            <a:endParaRPr lang="en-US" dirty="0"/>
          </a:p>
        </p:txBody>
      </p:sp>
    </p:spTree>
    <p:extLst>
      <p:ext uri="{BB962C8B-B14F-4D97-AF65-F5344CB8AC3E}">
        <p14:creationId xmlns:p14="http://schemas.microsoft.com/office/powerpoint/2010/main" val="2052205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96F311-0156-4EA7-B3EA-5639F5900B8C}" type="datetimeFigureOut">
              <a:rPr lang="en-US" smtClean="0"/>
              <a:t>7/15/2015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750907-AD76-4327-9891-0E20CF727C9F}" type="slidenum">
              <a:rPr lang="en-US" smtClean="0"/>
              <a:t>‹#›</a:t>
            </a:fld>
            <a:endParaRPr lang="en-US" dirty="0"/>
          </a:p>
        </p:txBody>
      </p:sp>
    </p:spTree>
    <p:extLst>
      <p:ext uri="{BB962C8B-B14F-4D97-AF65-F5344CB8AC3E}">
        <p14:creationId xmlns:p14="http://schemas.microsoft.com/office/powerpoint/2010/main" val="23786384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a:gradFill>
            <a:gsLst>
              <a:gs pos="0">
                <a:schemeClr val="accent1"/>
              </a:gs>
              <a:gs pos="15000">
                <a:schemeClr val="accent1">
                  <a:lumMod val="40000"/>
                  <a:lumOff val="60000"/>
                </a:schemeClr>
              </a:gs>
              <a:gs pos="82000">
                <a:schemeClr val="tx2">
                  <a:lumMod val="20000"/>
                  <a:lumOff val="80000"/>
                </a:schemeClr>
              </a:gs>
              <a:gs pos="100000">
                <a:schemeClr val="accent1"/>
              </a:gs>
            </a:gsLst>
            <a:lin ang="5400000" scaled="0"/>
          </a:gradFill>
        </p:spPr>
        <p:txBody>
          <a:bodyPr>
            <a:noAutofit/>
          </a:bodyPr>
          <a:lstStyle/>
          <a:p>
            <a:r>
              <a:rPr lang="en-US" sz="3600" b="1" dirty="0" smtClean="0">
                <a:solidFill>
                  <a:schemeClr val="accent2">
                    <a:lumMod val="75000"/>
                  </a:schemeClr>
                </a:solidFill>
              </a:rPr>
              <a:t>How to Handle the Death of an Employee</a:t>
            </a:r>
            <a:r>
              <a:rPr lang="en-US" sz="3600" b="1" dirty="0" smtClean="0"/>
              <a:t/>
            </a:r>
            <a:br>
              <a:rPr lang="en-US" sz="3600" b="1" dirty="0" smtClean="0"/>
            </a:br>
            <a:r>
              <a:rPr lang="en-US" sz="3600" b="1" dirty="0" smtClean="0"/>
              <a:t/>
            </a:r>
            <a:br>
              <a:rPr lang="en-US" sz="3600" b="1" dirty="0" smtClean="0"/>
            </a:br>
            <a:r>
              <a:rPr lang="en-US" sz="2400" dirty="0" smtClean="0"/>
              <a:t>Raymond L. Hogge, Jr.</a:t>
            </a:r>
            <a:br>
              <a:rPr lang="en-US" sz="2400" dirty="0" smtClean="0"/>
            </a:br>
            <a:r>
              <a:rPr lang="en-US" sz="2400" dirty="0" smtClean="0"/>
              <a:t>Hogge Law</a:t>
            </a:r>
            <a:br>
              <a:rPr lang="en-US" sz="2400" dirty="0" smtClean="0"/>
            </a:br>
            <a:r>
              <a:rPr lang="en-US" sz="2400" dirty="0" smtClean="0"/>
              <a:t>Attorneys and Counselors at Law</a:t>
            </a:r>
            <a:br>
              <a:rPr lang="en-US" sz="2400" dirty="0" smtClean="0"/>
            </a:br>
            <a:r>
              <a:rPr lang="en-US" sz="2400" dirty="0" smtClean="0"/>
              <a:t>500 E. Plume Street, Suite 800</a:t>
            </a:r>
            <a:br>
              <a:rPr lang="en-US" sz="2400" dirty="0" smtClean="0"/>
            </a:br>
            <a:r>
              <a:rPr lang="en-US" sz="2400" dirty="0" smtClean="0"/>
              <a:t>Norfolk, Virginia 23510</a:t>
            </a:r>
            <a:br>
              <a:rPr lang="en-US" sz="2400" dirty="0" smtClean="0"/>
            </a:br>
            <a:r>
              <a:rPr lang="en-US" sz="2400" dirty="0" smtClean="0"/>
              <a:t>(757) 961-5400</a:t>
            </a:r>
            <a:br>
              <a:rPr lang="en-US" sz="2400" dirty="0" smtClean="0"/>
            </a:br>
            <a:r>
              <a:rPr lang="en-US" sz="2400" dirty="0" smtClean="0"/>
              <a:t>www.VirginiaLaborLaw.com</a:t>
            </a:r>
            <a:br>
              <a:rPr lang="en-US" sz="2400" dirty="0" smtClean="0"/>
            </a:br>
            <a:r>
              <a:rPr lang="en-US" sz="2400" dirty="0" smtClean="0"/>
              <a:t/>
            </a:r>
            <a:br>
              <a:rPr lang="en-US" sz="2400" dirty="0" smtClean="0"/>
            </a:br>
            <a:r>
              <a:rPr lang="en-US" sz="2400" dirty="0"/>
              <a:t/>
            </a:r>
            <a:br>
              <a:rPr lang="en-US" sz="2400" dirty="0"/>
            </a:br>
            <a:r>
              <a:rPr lang="en-US" sz="2000" dirty="0" smtClean="0"/>
              <a:t>This presentation is intended solely for informational purposes.</a:t>
            </a:r>
            <a:br>
              <a:rPr lang="en-US" sz="2000" dirty="0" smtClean="0"/>
            </a:br>
            <a:r>
              <a:rPr lang="en-US" sz="2000" dirty="0" smtClean="0"/>
              <a:t>It does not offered as legal advice.</a:t>
            </a:r>
            <a:endParaRPr lang="en-US" sz="2400" dirty="0"/>
          </a:p>
        </p:txBody>
      </p:sp>
    </p:spTree>
    <p:extLst>
      <p:ext uri="{BB962C8B-B14F-4D97-AF65-F5344CB8AC3E}">
        <p14:creationId xmlns:p14="http://schemas.microsoft.com/office/powerpoint/2010/main" val="40359696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600"/>
          </a:xfrm>
          <a:gradFill>
            <a:gsLst>
              <a:gs pos="0">
                <a:schemeClr val="accent1">
                  <a:tint val="66000"/>
                  <a:satMod val="160000"/>
                </a:schemeClr>
              </a:gs>
              <a:gs pos="50000">
                <a:schemeClr val="accent1">
                  <a:tint val="44500"/>
                  <a:satMod val="160000"/>
                </a:schemeClr>
              </a:gs>
              <a:gs pos="100000">
                <a:schemeClr val="accent1">
                  <a:lumMod val="60000"/>
                  <a:lumOff val="40000"/>
                </a:schemeClr>
              </a:gs>
            </a:gsLst>
            <a:lin ang="5400000" scaled="0"/>
          </a:gradFill>
        </p:spPr>
        <p:txBody>
          <a:bodyPr>
            <a:noAutofit/>
          </a:bodyPr>
          <a:lstStyle/>
          <a:p>
            <a:r>
              <a:rPr lang="en-US" sz="3200" dirty="0" smtClean="0"/>
              <a:t>How to Handle the Death of an Employee</a:t>
            </a:r>
            <a:br>
              <a:rPr lang="en-US" sz="3200" dirty="0" smtClean="0"/>
            </a:br>
            <a:r>
              <a:rPr lang="en-US" sz="1800" dirty="0" smtClean="0"/>
              <a:t>Raymond L. Hogge, Jr.</a:t>
            </a:r>
            <a:endParaRPr lang="en-US" sz="1800" dirty="0"/>
          </a:p>
        </p:txBody>
      </p:sp>
      <p:sp>
        <p:nvSpPr>
          <p:cNvPr id="3" name="Subtitle 2"/>
          <p:cNvSpPr>
            <a:spLocks noGrp="1"/>
          </p:cNvSpPr>
          <p:nvPr>
            <p:ph type="subTitle" idx="1"/>
          </p:nvPr>
        </p:nvSpPr>
        <p:spPr>
          <a:xfrm>
            <a:off x="457200" y="1219200"/>
            <a:ext cx="8229600" cy="5181600"/>
          </a:xfrm>
        </p:spPr>
        <p:txBody>
          <a:bodyPr>
            <a:normAutofit/>
          </a:bodyPr>
          <a:lstStyle/>
          <a:p>
            <a:r>
              <a:rPr lang="en-US" b="1" dirty="0" smtClean="0">
                <a:solidFill>
                  <a:schemeClr val="accent1">
                    <a:lumMod val="75000"/>
                  </a:schemeClr>
                </a:solidFill>
              </a:rPr>
              <a:t>Initial Communications</a:t>
            </a:r>
          </a:p>
          <a:p>
            <a:pPr algn="l"/>
            <a:r>
              <a:rPr lang="en-US" sz="2800" dirty="0" smtClean="0">
                <a:solidFill>
                  <a:schemeClr val="accent1">
                    <a:lumMod val="75000"/>
                  </a:schemeClr>
                </a:solidFill>
              </a:rPr>
              <a:t>Communications with Employees</a:t>
            </a:r>
          </a:p>
          <a:p>
            <a:pPr marL="457200" indent="-457200" algn="l">
              <a:buFont typeface="Arial" panose="020B0604020202020204" pitchFamily="34" charset="0"/>
              <a:buChar char="•"/>
            </a:pPr>
            <a:r>
              <a:rPr lang="en-US" sz="2800" dirty="0" smtClean="0">
                <a:solidFill>
                  <a:schemeClr val="accent1">
                    <a:lumMod val="75000"/>
                  </a:schemeClr>
                </a:solidFill>
              </a:rPr>
              <a:t>Employee Assistance Programs and Counseling Resources</a:t>
            </a:r>
          </a:p>
          <a:p>
            <a:pPr marL="914400" lvl="1" indent="-457200" algn="l">
              <a:buFont typeface="Arial" panose="020B0604020202020204" pitchFamily="34" charset="0"/>
              <a:buChar char="•"/>
            </a:pPr>
            <a:r>
              <a:rPr lang="en-US" sz="2400" dirty="0" smtClean="0">
                <a:solidFill>
                  <a:schemeClr val="accent1">
                    <a:lumMod val="75000"/>
                  </a:schemeClr>
                </a:solidFill>
              </a:rPr>
              <a:t>Companies with EAP should notify employees of the availability of EAP service and provide EAP contact information to employees </a:t>
            </a:r>
          </a:p>
          <a:p>
            <a:pPr marL="914400" lvl="1" indent="-457200" algn="l">
              <a:buFont typeface="Arial" panose="020B0604020202020204" pitchFamily="34" charset="0"/>
              <a:buChar char="•"/>
            </a:pPr>
            <a:r>
              <a:rPr lang="en-US" sz="2400" dirty="0" smtClean="0">
                <a:solidFill>
                  <a:schemeClr val="accent1">
                    <a:lumMod val="75000"/>
                  </a:schemeClr>
                </a:solidFill>
              </a:rPr>
              <a:t>Companies that do not have EAP should notify employees of the availability of private counseling or community services</a:t>
            </a:r>
            <a:endParaRPr lang="en-US" sz="2400" dirty="0">
              <a:solidFill>
                <a:schemeClr val="accent1">
                  <a:lumMod val="75000"/>
                </a:schemeClr>
              </a:solidFill>
            </a:endParaRPr>
          </a:p>
        </p:txBody>
      </p:sp>
    </p:spTree>
    <p:extLst>
      <p:ext uri="{BB962C8B-B14F-4D97-AF65-F5344CB8AC3E}">
        <p14:creationId xmlns:p14="http://schemas.microsoft.com/office/powerpoint/2010/main" val="29311876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600"/>
          </a:xfrm>
          <a:gradFill>
            <a:gsLst>
              <a:gs pos="0">
                <a:schemeClr val="accent1">
                  <a:tint val="66000"/>
                  <a:satMod val="160000"/>
                </a:schemeClr>
              </a:gs>
              <a:gs pos="50000">
                <a:schemeClr val="accent1">
                  <a:tint val="44500"/>
                  <a:satMod val="160000"/>
                </a:schemeClr>
              </a:gs>
              <a:gs pos="100000">
                <a:schemeClr val="accent1">
                  <a:lumMod val="60000"/>
                  <a:lumOff val="40000"/>
                </a:schemeClr>
              </a:gs>
            </a:gsLst>
            <a:lin ang="5400000" scaled="0"/>
          </a:gradFill>
        </p:spPr>
        <p:txBody>
          <a:bodyPr>
            <a:noAutofit/>
          </a:bodyPr>
          <a:lstStyle/>
          <a:p>
            <a:r>
              <a:rPr lang="en-US" sz="3200" dirty="0" smtClean="0"/>
              <a:t>How to Handle the Death of an Employee</a:t>
            </a:r>
            <a:br>
              <a:rPr lang="en-US" sz="3200" dirty="0" smtClean="0"/>
            </a:br>
            <a:r>
              <a:rPr lang="en-US" sz="1800" dirty="0" smtClean="0"/>
              <a:t>Raymond L. Hogge, Jr.</a:t>
            </a:r>
            <a:endParaRPr lang="en-US" sz="1800" dirty="0"/>
          </a:p>
        </p:txBody>
      </p:sp>
      <p:sp>
        <p:nvSpPr>
          <p:cNvPr id="3" name="Subtitle 2"/>
          <p:cNvSpPr>
            <a:spLocks noGrp="1"/>
          </p:cNvSpPr>
          <p:nvPr>
            <p:ph type="subTitle" idx="1"/>
          </p:nvPr>
        </p:nvSpPr>
        <p:spPr>
          <a:xfrm>
            <a:off x="457200" y="1219200"/>
            <a:ext cx="8229600" cy="5181600"/>
          </a:xfrm>
        </p:spPr>
        <p:txBody>
          <a:bodyPr/>
          <a:lstStyle/>
          <a:p>
            <a:r>
              <a:rPr lang="en-US" b="1" dirty="0" smtClean="0">
                <a:solidFill>
                  <a:schemeClr val="accent1">
                    <a:lumMod val="75000"/>
                  </a:schemeClr>
                </a:solidFill>
              </a:rPr>
              <a:t>Initial Communications</a:t>
            </a:r>
          </a:p>
          <a:p>
            <a:pPr algn="l"/>
            <a:r>
              <a:rPr lang="en-US" sz="2800" dirty="0" smtClean="0">
                <a:solidFill>
                  <a:srgbClr val="FF0000"/>
                </a:solidFill>
              </a:rPr>
              <a:t>Communications with Business Contacts</a:t>
            </a:r>
          </a:p>
          <a:p>
            <a:pPr marL="457200" indent="-457200" algn="l">
              <a:buFont typeface="Arial" panose="020B0604020202020204" pitchFamily="34" charset="0"/>
              <a:buChar char="•"/>
            </a:pPr>
            <a:r>
              <a:rPr lang="en-US" sz="2800" dirty="0" smtClean="0">
                <a:solidFill>
                  <a:schemeClr val="accent1">
                    <a:lumMod val="75000"/>
                  </a:schemeClr>
                </a:solidFill>
              </a:rPr>
              <a:t>Inform customers, suppliers, vendors who dealt with employee on a regular basis</a:t>
            </a:r>
          </a:p>
          <a:p>
            <a:pPr marL="457200" indent="-457200" algn="l">
              <a:buFont typeface="Arial" panose="020B0604020202020204" pitchFamily="34" charset="0"/>
              <a:buChar char="•"/>
            </a:pPr>
            <a:r>
              <a:rPr lang="en-US" sz="2800" dirty="0" smtClean="0">
                <a:solidFill>
                  <a:schemeClr val="accent1">
                    <a:lumMod val="75000"/>
                  </a:schemeClr>
                </a:solidFill>
              </a:rPr>
              <a:t>Who notifies? Depends on relationship</a:t>
            </a:r>
          </a:p>
          <a:p>
            <a:pPr marL="457200" indent="-457200" algn="l">
              <a:buFont typeface="Arial" panose="020B0604020202020204" pitchFamily="34" charset="0"/>
              <a:buChar char="•"/>
            </a:pPr>
            <a:r>
              <a:rPr lang="en-US" sz="2800" dirty="0" smtClean="0">
                <a:solidFill>
                  <a:schemeClr val="accent1">
                    <a:lumMod val="75000"/>
                  </a:schemeClr>
                </a:solidFill>
              </a:rPr>
              <a:t>Method of notification?  Depends on relationship</a:t>
            </a:r>
          </a:p>
          <a:p>
            <a:pPr marL="457200" indent="-457200" algn="l">
              <a:buFont typeface="Arial" panose="020B0604020202020204" pitchFamily="34" charset="0"/>
              <a:buChar char="•"/>
            </a:pPr>
            <a:r>
              <a:rPr lang="en-US" sz="2800" dirty="0" smtClean="0">
                <a:solidFill>
                  <a:schemeClr val="accent1">
                    <a:lumMod val="75000"/>
                  </a:schemeClr>
                </a:solidFill>
              </a:rPr>
              <a:t>Carefully consider communications with customers having close relationship with deceased employee</a:t>
            </a:r>
          </a:p>
          <a:p>
            <a:pPr marL="914400" lvl="1" indent="-457200" algn="l">
              <a:buFont typeface="Arial" panose="020B0604020202020204" pitchFamily="34" charset="0"/>
              <a:buChar char="•"/>
            </a:pPr>
            <a:r>
              <a:rPr lang="en-US" sz="2400" dirty="0" smtClean="0">
                <a:solidFill>
                  <a:schemeClr val="accent1">
                    <a:lumMod val="75000"/>
                  </a:schemeClr>
                </a:solidFill>
              </a:rPr>
              <a:t>Replacement employee should be assigned immediately </a:t>
            </a:r>
            <a:endParaRPr lang="en-US" sz="2800" dirty="0" smtClean="0">
              <a:solidFill>
                <a:schemeClr val="accent1">
                  <a:lumMod val="75000"/>
                </a:schemeClr>
              </a:solidFill>
            </a:endParaRPr>
          </a:p>
          <a:p>
            <a:pPr marL="914400" lvl="1" indent="-457200" algn="l">
              <a:buFont typeface="Arial" panose="020B0604020202020204" pitchFamily="34" charset="0"/>
              <a:buChar char="•"/>
            </a:pPr>
            <a:endParaRPr lang="en-US" sz="2400" dirty="0" smtClean="0">
              <a:solidFill>
                <a:schemeClr val="accent1">
                  <a:lumMod val="75000"/>
                </a:schemeClr>
              </a:solidFill>
            </a:endParaRPr>
          </a:p>
          <a:p>
            <a:pPr marL="457200" indent="-457200" algn="l">
              <a:buFont typeface="Arial" panose="020B0604020202020204" pitchFamily="34" charset="0"/>
              <a:buChar char="•"/>
            </a:pPr>
            <a:endParaRPr lang="en-US" sz="2800" dirty="0">
              <a:solidFill>
                <a:schemeClr val="accent1">
                  <a:lumMod val="75000"/>
                </a:schemeClr>
              </a:solidFill>
            </a:endParaRPr>
          </a:p>
        </p:txBody>
      </p:sp>
    </p:spTree>
    <p:extLst>
      <p:ext uri="{BB962C8B-B14F-4D97-AF65-F5344CB8AC3E}">
        <p14:creationId xmlns:p14="http://schemas.microsoft.com/office/powerpoint/2010/main" val="22217249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600"/>
          </a:xfrm>
          <a:gradFill>
            <a:gsLst>
              <a:gs pos="0">
                <a:schemeClr val="accent1">
                  <a:tint val="66000"/>
                  <a:satMod val="160000"/>
                </a:schemeClr>
              </a:gs>
              <a:gs pos="50000">
                <a:schemeClr val="accent1">
                  <a:tint val="44500"/>
                  <a:satMod val="160000"/>
                </a:schemeClr>
              </a:gs>
              <a:gs pos="100000">
                <a:schemeClr val="accent1">
                  <a:lumMod val="60000"/>
                  <a:lumOff val="40000"/>
                </a:schemeClr>
              </a:gs>
            </a:gsLst>
            <a:lin ang="5400000" scaled="0"/>
          </a:gradFill>
        </p:spPr>
        <p:txBody>
          <a:bodyPr>
            <a:noAutofit/>
          </a:bodyPr>
          <a:lstStyle/>
          <a:p>
            <a:r>
              <a:rPr lang="en-US" sz="3200" dirty="0" smtClean="0"/>
              <a:t>How to Handle the Death of an Employee</a:t>
            </a:r>
            <a:br>
              <a:rPr lang="en-US" sz="3200" dirty="0" smtClean="0"/>
            </a:br>
            <a:r>
              <a:rPr lang="en-US" sz="1800" dirty="0" smtClean="0"/>
              <a:t>Raymond L. Hogge, Jr.</a:t>
            </a:r>
            <a:endParaRPr lang="en-US" sz="1800" dirty="0"/>
          </a:p>
        </p:txBody>
      </p:sp>
      <p:sp>
        <p:nvSpPr>
          <p:cNvPr id="3" name="Subtitle 2"/>
          <p:cNvSpPr>
            <a:spLocks noGrp="1"/>
          </p:cNvSpPr>
          <p:nvPr>
            <p:ph type="subTitle" idx="1"/>
          </p:nvPr>
        </p:nvSpPr>
        <p:spPr>
          <a:xfrm>
            <a:off x="457200" y="1219200"/>
            <a:ext cx="8229600" cy="5181600"/>
          </a:xfrm>
        </p:spPr>
        <p:txBody>
          <a:bodyPr/>
          <a:lstStyle/>
          <a:p>
            <a:endParaRPr lang="en-US" b="1" dirty="0" smtClean="0">
              <a:solidFill>
                <a:srgbClr val="FF0000"/>
              </a:solidFill>
            </a:endParaRPr>
          </a:p>
          <a:p>
            <a:endParaRPr lang="en-US" b="1" dirty="0">
              <a:solidFill>
                <a:srgbClr val="FF0000"/>
              </a:solidFill>
            </a:endParaRPr>
          </a:p>
          <a:p>
            <a:endParaRPr lang="en-US" b="1" dirty="0" smtClean="0">
              <a:solidFill>
                <a:srgbClr val="FF0000"/>
              </a:solidFill>
            </a:endParaRPr>
          </a:p>
          <a:p>
            <a:r>
              <a:rPr lang="en-US" b="1" dirty="0" smtClean="0">
                <a:solidFill>
                  <a:srgbClr val="FF0000"/>
                </a:solidFill>
              </a:rPr>
              <a:t>Moving Forward</a:t>
            </a:r>
          </a:p>
          <a:p>
            <a:pPr marL="914400" lvl="1" indent="-457200" algn="l">
              <a:buFont typeface="Arial" panose="020B0604020202020204" pitchFamily="34" charset="0"/>
              <a:buChar char="•"/>
            </a:pPr>
            <a:endParaRPr lang="en-US" sz="2400" dirty="0">
              <a:solidFill>
                <a:schemeClr val="accent1">
                  <a:lumMod val="75000"/>
                </a:schemeClr>
              </a:solidFill>
            </a:endParaRPr>
          </a:p>
        </p:txBody>
      </p:sp>
    </p:spTree>
    <p:extLst>
      <p:ext uri="{BB962C8B-B14F-4D97-AF65-F5344CB8AC3E}">
        <p14:creationId xmlns:p14="http://schemas.microsoft.com/office/powerpoint/2010/main" val="42381714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600"/>
          </a:xfrm>
          <a:gradFill>
            <a:gsLst>
              <a:gs pos="0">
                <a:schemeClr val="accent1">
                  <a:tint val="66000"/>
                  <a:satMod val="160000"/>
                </a:schemeClr>
              </a:gs>
              <a:gs pos="50000">
                <a:schemeClr val="accent1">
                  <a:tint val="44500"/>
                  <a:satMod val="160000"/>
                </a:schemeClr>
              </a:gs>
              <a:gs pos="100000">
                <a:schemeClr val="accent1">
                  <a:lumMod val="60000"/>
                  <a:lumOff val="40000"/>
                </a:schemeClr>
              </a:gs>
            </a:gsLst>
            <a:lin ang="5400000" scaled="0"/>
          </a:gradFill>
        </p:spPr>
        <p:txBody>
          <a:bodyPr>
            <a:noAutofit/>
          </a:bodyPr>
          <a:lstStyle/>
          <a:p>
            <a:r>
              <a:rPr lang="en-US" sz="3200" dirty="0" smtClean="0"/>
              <a:t>How to Handle the Death of an Employee</a:t>
            </a:r>
            <a:br>
              <a:rPr lang="en-US" sz="3200" dirty="0" smtClean="0"/>
            </a:br>
            <a:r>
              <a:rPr lang="en-US" sz="1800" dirty="0" smtClean="0"/>
              <a:t>Raymond L. Hogge, Jr.</a:t>
            </a:r>
            <a:endParaRPr lang="en-US" sz="1800" dirty="0"/>
          </a:p>
        </p:txBody>
      </p:sp>
      <p:sp>
        <p:nvSpPr>
          <p:cNvPr id="3" name="Subtitle 2"/>
          <p:cNvSpPr>
            <a:spLocks noGrp="1"/>
          </p:cNvSpPr>
          <p:nvPr>
            <p:ph type="subTitle" idx="1"/>
          </p:nvPr>
        </p:nvSpPr>
        <p:spPr>
          <a:xfrm>
            <a:off x="457200" y="1219200"/>
            <a:ext cx="8229600" cy="5181600"/>
          </a:xfrm>
        </p:spPr>
        <p:txBody>
          <a:bodyPr/>
          <a:lstStyle/>
          <a:p>
            <a:r>
              <a:rPr lang="en-US" b="1" dirty="0" smtClean="0">
                <a:solidFill>
                  <a:schemeClr val="accent1">
                    <a:lumMod val="75000"/>
                  </a:schemeClr>
                </a:solidFill>
              </a:rPr>
              <a:t>Moving Forward</a:t>
            </a:r>
          </a:p>
          <a:p>
            <a:pPr algn="l"/>
            <a:r>
              <a:rPr lang="en-US" sz="2800" dirty="0" smtClean="0">
                <a:solidFill>
                  <a:srgbClr val="FF0000"/>
                </a:solidFill>
              </a:rPr>
              <a:t>Coverage of Deceased Employee’s Work</a:t>
            </a:r>
          </a:p>
          <a:p>
            <a:pPr marL="457200" indent="-457200" algn="l">
              <a:buFont typeface="Arial" panose="020B0604020202020204" pitchFamily="34" charset="0"/>
              <a:buChar char="•"/>
            </a:pPr>
            <a:r>
              <a:rPr lang="en-US" sz="2800" dirty="0" smtClean="0">
                <a:solidFill>
                  <a:schemeClr val="accent1">
                    <a:lumMod val="75000"/>
                  </a:schemeClr>
                </a:solidFill>
              </a:rPr>
              <a:t>Coverage alternatives</a:t>
            </a:r>
          </a:p>
          <a:p>
            <a:pPr marL="914400" lvl="1" indent="-457200" algn="l">
              <a:buFont typeface="Arial" panose="020B0604020202020204" pitchFamily="34" charset="0"/>
              <a:buChar char="•"/>
            </a:pPr>
            <a:r>
              <a:rPr lang="en-US" sz="2400" dirty="0" smtClean="0">
                <a:solidFill>
                  <a:schemeClr val="accent1">
                    <a:lumMod val="75000"/>
                  </a:schemeClr>
                </a:solidFill>
              </a:rPr>
              <a:t>Assignment to </a:t>
            </a:r>
            <a:r>
              <a:rPr lang="en-US" sz="2400" dirty="0">
                <a:solidFill>
                  <a:schemeClr val="accent1">
                    <a:lumMod val="75000"/>
                  </a:schemeClr>
                </a:solidFill>
              </a:rPr>
              <a:t>e</a:t>
            </a:r>
            <a:r>
              <a:rPr lang="en-US" sz="2400" dirty="0" smtClean="0">
                <a:solidFill>
                  <a:schemeClr val="accent1">
                    <a:lumMod val="75000"/>
                  </a:schemeClr>
                </a:solidFill>
              </a:rPr>
              <a:t>xisting staff</a:t>
            </a:r>
          </a:p>
          <a:p>
            <a:pPr marL="914400" lvl="1" indent="-457200" algn="l">
              <a:buFont typeface="Arial" panose="020B0604020202020204" pitchFamily="34" charset="0"/>
              <a:buChar char="•"/>
            </a:pPr>
            <a:r>
              <a:rPr lang="en-US" sz="2400" dirty="0" smtClean="0">
                <a:solidFill>
                  <a:schemeClr val="accent1">
                    <a:lumMod val="75000"/>
                  </a:schemeClr>
                </a:solidFill>
              </a:rPr>
              <a:t>Assignment to temporary employee</a:t>
            </a:r>
          </a:p>
          <a:p>
            <a:pPr marL="914400" lvl="1" indent="-457200" algn="l">
              <a:buFont typeface="Arial" panose="020B0604020202020204" pitchFamily="34" charset="0"/>
              <a:buChar char="•"/>
            </a:pPr>
            <a:r>
              <a:rPr lang="en-US" sz="2400" dirty="0" smtClean="0">
                <a:solidFill>
                  <a:schemeClr val="accent1">
                    <a:lumMod val="75000"/>
                  </a:schemeClr>
                </a:solidFill>
              </a:rPr>
              <a:t>New hire / transfer</a:t>
            </a:r>
          </a:p>
          <a:p>
            <a:pPr marL="914400" lvl="1" indent="-457200" algn="l">
              <a:buFont typeface="Arial" panose="020B0604020202020204" pitchFamily="34" charset="0"/>
              <a:buChar char="•"/>
            </a:pPr>
            <a:endParaRPr lang="en-US" sz="2400" dirty="0">
              <a:solidFill>
                <a:schemeClr val="accent1">
                  <a:lumMod val="75000"/>
                </a:schemeClr>
              </a:solidFill>
            </a:endParaRPr>
          </a:p>
        </p:txBody>
      </p:sp>
    </p:spTree>
    <p:extLst>
      <p:ext uri="{BB962C8B-B14F-4D97-AF65-F5344CB8AC3E}">
        <p14:creationId xmlns:p14="http://schemas.microsoft.com/office/powerpoint/2010/main" val="12335185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600"/>
          </a:xfrm>
          <a:gradFill>
            <a:gsLst>
              <a:gs pos="0">
                <a:schemeClr val="accent1">
                  <a:tint val="66000"/>
                  <a:satMod val="160000"/>
                </a:schemeClr>
              </a:gs>
              <a:gs pos="50000">
                <a:schemeClr val="accent1">
                  <a:tint val="44500"/>
                  <a:satMod val="160000"/>
                </a:schemeClr>
              </a:gs>
              <a:gs pos="100000">
                <a:schemeClr val="accent1">
                  <a:lumMod val="60000"/>
                  <a:lumOff val="40000"/>
                </a:schemeClr>
              </a:gs>
            </a:gsLst>
            <a:lin ang="5400000" scaled="0"/>
          </a:gradFill>
        </p:spPr>
        <p:txBody>
          <a:bodyPr>
            <a:noAutofit/>
          </a:bodyPr>
          <a:lstStyle/>
          <a:p>
            <a:r>
              <a:rPr lang="en-US" sz="3200" dirty="0" smtClean="0"/>
              <a:t>How to Handle the Death of an Employee</a:t>
            </a:r>
            <a:br>
              <a:rPr lang="en-US" sz="3200" dirty="0" smtClean="0"/>
            </a:br>
            <a:r>
              <a:rPr lang="en-US" sz="1800" dirty="0" smtClean="0"/>
              <a:t>Raymond L. Hogge, Jr.</a:t>
            </a:r>
            <a:endParaRPr lang="en-US" sz="1800" dirty="0"/>
          </a:p>
        </p:txBody>
      </p:sp>
      <p:sp>
        <p:nvSpPr>
          <p:cNvPr id="3" name="Subtitle 2"/>
          <p:cNvSpPr>
            <a:spLocks noGrp="1"/>
          </p:cNvSpPr>
          <p:nvPr>
            <p:ph type="subTitle" idx="1"/>
          </p:nvPr>
        </p:nvSpPr>
        <p:spPr>
          <a:xfrm>
            <a:off x="457200" y="1219200"/>
            <a:ext cx="8229600" cy="5181600"/>
          </a:xfrm>
        </p:spPr>
        <p:txBody>
          <a:bodyPr>
            <a:normAutofit/>
          </a:bodyPr>
          <a:lstStyle/>
          <a:p>
            <a:r>
              <a:rPr lang="en-US" b="1" dirty="0" smtClean="0">
                <a:solidFill>
                  <a:schemeClr val="accent1">
                    <a:lumMod val="75000"/>
                  </a:schemeClr>
                </a:solidFill>
              </a:rPr>
              <a:t>Moving Forward</a:t>
            </a:r>
          </a:p>
          <a:p>
            <a:pPr algn="l"/>
            <a:r>
              <a:rPr lang="en-US" sz="2800" dirty="0" smtClean="0">
                <a:solidFill>
                  <a:schemeClr val="accent1">
                    <a:lumMod val="75000"/>
                  </a:schemeClr>
                </a:solidFill>
              </a:rPr>
              <a:t>Coverage of Deceased Employee’s Work</a:t>
            </a:r>
          </a:p>
          <a:p>
            <a:pPr marL="457200" indent="-457200" algn="l">
              <a:buFont typeface="Arial" panose="020B0604020202020204" pitchFamily="34" charset="0"/>
              <a:buChar char="•"/>
            </a:pPr>
            <a:r>
              <a:rPr lang="en-US" sz="2800" dirty="0" smtClean="0">
                <a:solidFill>
                  <a:schemeClr val="accent1">
                    <a:lumMod val="75000"/>
                  </a:schemeClr>
                </a:solidFill>
              </a:rPr>
              <a:t>Deceased </a:t>
            </a:r>
            <a:r>
              <a:rPr lang="en-US" sz="2800" dirty="0">
                <a:solidFill>
                  <a:schemeClr val="accent1">
                    <a:lumMod val="75000"/>
                  </a:schemeClr>
                </a:solidFill>
              </a:rPr>
              <a:t>e</a:t>
            </a:r>
            <a:r>
              <a:rPr lang="en-US" sz="2800" dirty="0" smtClean="0">
                <a:solidFill>
                  <a:schemeClr val="accent1">
                    <a:lumMod val="75000"/>
                  </a:schemeClr>
                </a:solidFill>
              </a:rPr>
              <a:t>mployee’s desk and office</a:t>
            </a:r>
          </a:p>
          <a:p>
            <a:pPr marL="914400" lvl="1" indent="-457200" algn="l">
              <a:buFont typeface="Arial" panose="020B0604020202020204" pitchFamily="34" charset="0"/>
              <a:buChar char="•"/>
            </a:pPr>
            <a:r>
              <a:rPr lang="en-US" sz="2400" dirty="0" smtClean="0">
                <a:solidFill>
                  <a:schemeClr val="accent1">
                    <a:lumMod val="75000"/>
                  </a:schemeClr>
                </a:solidFill>
              </a:rPr>
              <a:t>Inspect promptly </a:t>
            </a:r>
          </a:p>
          <a:p>
            <a:pPr marL="914400" lvl="1" indent="-457200" algn="l">
              <a:buFont typeface="Arial" panose="020B0604020202020204" pitchFamily="34" charset="0"/>
              <a:buChar char="•"/>
            </a:pPr>
            <a:r>
              <a:rPr lang="en-US" sz="2400" dirty="0" smtClean="0">
                <a:solidFill>
                  <a:schemeClr val="accent1">
                    <a:lumMod val="75000"/>
                  </a:schemeClr>
                </a:solidFill>
              </a:rPr>
              <a:t>Retrieve critical work-related materials</a:t>
            </a:r>
          </a:p>
          <a:p>
            <a:pPr marL="914400" lvl="1" indent="-457200" algn="l">
              <a:buFont typeface="Arial" panose="020B0604020202020204" pitchFamily="34" charset="0"/>
              <a:buChar char="•"/>
            </a:pPr>
            <a:r>
              <a:rPr lang="en-US" sz="2400" dirty="0" smtClean="0">
                <a:solidFill>
                  <a:schemeClr val="accent1">
                    <a:lumMod val="75000"/>
                  </a:schemeClr>
                </a:solidFill>
              </a:rPr>
              <a:t>Identify and assign items requiring action</a:t>
            </a:r>
          </a:p>
          <a:p>
            <a:pPr marL="914400" lvl="1" indent="-457200" algn="l">
              <a:buFont typeface="Arial" panose="020B0604020202020204" pitchFamily="34" charset="0"/>
              <a:buChar char="•"/>
            </a:pPr>
            <a:r>
              <a:rPr lang="en-US" sz="2400" dirty="0" smtClean="0">
                <a:solidFill>
                  <a:schemeClr val="accent1">
                    <a:lumMod val="75000"/>
                  </a:schemeClr>
                </a:solidFill>
              </a:rPr>
              <a:t>Identify personal items and make arrangements with family for return</a:t>
            </a:r>
          </a:p>
        </p:txBody>
      </p:sp>
    </p:spTree>
    <p:extLst>
      <p:ext uri="{BB962C8B-B14F-4D97-AF65-F5344CB8AC3E}">
        <p14:creationId xmlns:p14="http://schemas.microsoft.com/office/powerpoint/2010/main" val="1195446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600"/>
          </a:xfrm>
          <a:gradFill>
            <a:gsLst>
              <a:gs pos="0">
                <a:schemeClr val="accent1">
                  <a:tint val="66000"/>
                  <a:satMod val="160000"/>
                </a:schemeClr>
              </a:gs>
              <a:gs pos="50000">
                <a:schemeClr val="accent1">
                  <a:tint val="44500"/>
                  <a:satMod val="160000"/>
                </a:schemeClr>
              </a:gs>
              <a:gs pos="100000">
                <a:schemeClr val="accent1">
                  <a:lumMod val="60000"/>
                  <a:lumOff val="40000"/>
                </a:schemeClr>
              </a:gs>
            </a:gsLst>
            <a:lin ang="5400000" scaled="0"/>
          </a:gradFill>
        </p:spPr>
        <p:txBody>
          <a:bodyPr>
            <a:noAutofit/>
          </a:bodyPr>
          <a:lstStyle/>
          <a:p>
            <a:r>
              <a:rPr lang="en-US" sz="3200" dirty="0" smtClean="0"/>
              <a:t>How to Handle the Death of an Employee</a:t>
            </a:r>
            <a:br>
              <a:rPr lang="en-US" sz="3200" dirty="0" smtClean="0"/>
            </a:br>
            <a:r>
              <a:rPr lang="en-US" sz="1800" dirty="0" smtClean="0"/>
              <a:t>Raymond L. Hogge, Jr.</a:t>
            </a:r>
            <a:endParaRPr lang="en-US" sz="1800" dirty="0"/>
          </a:p>
        </p:txBody>
      </p:sp>
      <p:sp>
        <p:nvSpPr>
          <p:cNvPr id="3" name="Subtitle 2"/>
          <p:cNvSpPr>
            <a:spLocks noGrp="1"/>
          </p:cNvSpPr>
          <p:nvPr>
            <p:ph type="subTitle" idx="1"/>
          </p:nvPr>
        </p:nvSpPr>
        <p:spPr>
          <a:xfrm>
            <a:off x="457200" y="1219200"/>
            <a:ext cx="8229600" cy="5181600"/>
          </a:xfrm>
        </p:spPr>
        <p:txBody>
          <a:bodyPr>
            <a:normAutofit/>
          </a:bodyPr>
          <a:lstStyle/>
          <a:p>
            <a:r>
              <a:rPr lang="en-US" b="1" dirty="0" smtClean="0">
                <a:solidFill>
                  <a:schemeClr val="accent1">
                    <a:lumMod val="75000"/>
                  </a:schemeClr>
                </a:solidFill>
              </a:rPr>
              <a:t>Moving Forward</a:t>
            </a:r>
          </a:p>
          <a:p>
            <a:pPr algn="l"/>
            <a:r>
              <a:rPr lang="en-US" sz="2800" dirty="0" smtClean="0">
                <a:solidFill>
                  <a:schemeClr val="accent1">
                    <a:lumMod val="75000"/>
                  </a:schemeClr>
                </a:solidFill>
              </a:rPr>
              <a:t>Coverage of Deceased Employee’s Work</a:t>
            </a:r>
          </a:p>
          <a:p>
            <a:pPr marL="457200" indent="-457200" algn="l">
              <a:buFont typeface="Arial" panose="020B0604020202020204" pitchFamily="34" charset="0"/>
              <a:buChar char="•"/>
            </a:pPr>
            <a:r>
              <a:rPr lang="en-US" sz="2800" dirty="0" smtClean="0">
                <a:solidFill>
                  <a:schemeClr val="accent1">
                    <a:lumMod val="75000"/>
                  </a:schemeClr>
                </a:solidFill>
              </a:rPr>
              <a:t>Deceased </a:t>
            </a:r>
            <a:r>
              <a:rPr lang="en-US" sz="2800" dirty="0">
                <a:solidFill>
                  <a:schemeClr val="accent1">
                    <a:lumMod val="75000"/>
                  </a:schemeClr>
                </a:solidFill>
              </a:rPr>
              <a:t>e</a:t>
            </a:r>
            <a:r>
              <a:rPr lang="en-US" sz="2800" dirty="0" smtClean="0">
                <a:solidFill>
                  <a:schemeClr val="accent1">
                    <a:lumMod val="75000"/>
                  </a:schemeClr>
                </a:solidFill>
              </a:rPr>
              <a:t>mployee’s email</a:t>
            </a:r>
          </a:p>
          <a:p>
            <a:pPr marL="914400" lvl="1" indent="-457200" algn="l">
              <a:buFont typeface="Arial" panose="020B0604020202020204" pitchFamily="34" charset="0"/>
              <a:buChar char="•"/>
            </a:pPr>
            <a:r>
              <a:rPr lang="en-US" sz="2400" dirty="0" smtClean="0">
                <a:solidFill>
                  <a:schemeClr val="accent1">
                    <a:lumMod val="75000"/>
                  </a:schemeClr>
                </a:solidFill>
              </a:rPr>
              <a:t>Immediately back up all, including deleted items</a:t>
            </a:r>
          </a:p>
          <a:p>
            <a:pPr marL="914400" lvl="1" indent="-457200" algn="l">
              <a:buFont typeface="Arial" panose="020B0604020202020204" pitchFamily="34" charset="0"/>
              <a:buChar char="•"/>
            </a:pPr>
            <a:r>
              <a:rPr lang="en-US" sz="2400" dirty="0" smtClean="0">
                <a:solidFill>
                  <a:schemeClr val="accent1">
                    <a:lumMod val="75000"/>
                  </a:schemeClr>
                </a:solidFill>
              </a:rPr>
              <a:t>Inspect in-box and respond promptly</a:t>
            </a:r>
          </a:p>
          <a:p>
            <a:pPr marL="914400" lvl="1" indent="-457200" algn="l">
              <a:buFont typeface="Arial" panose="020B0604020202020204" pitchFamily="34" charset="0"/>
              <a:buChar char="•"/>
            </a:pPr>
            <a:r>
              <a:rPr lang="en-US" sz="2400" dirty="0" smtClean="0">
                <a:solidFill>
                  <a:schemeClr val="accent1">
                    <a:lumMod val="75000"/>
                  </a:schemeClr>
                </a:solidFill>
              </a:rPr>
              <a:t>Inspect sent items and follow up as needed</a:t>
            </a:r>
          </a:p>
          <a:p>
            <a:pPr marL="914400" lvl="1" indent="-457200" algn="l">
              <a:buFont typeface="Arial" panose="020B0604020202020204" pitchFamily="34" charset="0"/>
              <a:buChar char="•"/>
            </a:pPr>
            <a:r>
              <a:rPr lang="en-US" sz="2400" dirty="0" smtClean="0">
                <a:solidFill>
                  <a:schemeClr val="accent1">
                    <a:lumMod val="75000"/>
                  </a:schemeClr>
                </a:solidFill>
              </a:rPr>
              <a:t>Inspect email folders and take appropriate actions</a:t>
            </a:r>
          </a:p>
          <a:p>
            <a:pPr marL="914400" lvl="1" indent="-457200" algn="l">
              <a:buFont typeface="Arial" panose="020B0604020202020204" pitchFamily="34" charset="0"/>
              <a:buChar char="•"/>
            </a:pPr>
            <a:r>
              <a:rPr lang="en-US" sz="2400" dirty="0" smtClean="0">
                <a:solidFill>
                  <a:schemeClr val="accent1">
                    <a:lumMod val="75000"/>
                  </a:schemeClr>
                </a:solidFill>
              </a:rPr>
              <a:t>Consider whether and how to inform senders and recipients regarding employee death</a:t>
            </a:r>
          </a:p>
          <a:p>
            <a:pPr marL="914400" lvl="1" indent="-457200" algn="l">
              <a:buFont typeface="Arial" panose="020B0604020202020204" pitchFamily="34" charset="0"/>
              <a:buChar char="•"/>
            </a:pPr>
            <a:r>
              <a:rPr lang="en-US" sz="2400" dirty="0" smtClean="0">
                <a:solidFill>
                  <a:schemeClr val="accent1">
                    <a:lumMod val="75000"/>
                  </a:schemeClr>
                </a:solidFill>
              </a:rPr>
              <a:t>Privacy issues with personal email</a:t>
            </a:r>
          </a:p>
          <a:p>
            <a:pPr marL="1371600" lvl="2" indent="-457200" algn="l">
              <a:buFont typeface="Arial" panose="020B0604020202020204" pitchFamily="34" charset="0"/>
              <a:buChar char="•"/>
            </a:pPr>
            <a:r>
              <a:rPr lang="en-US" sz="2000" dirty="0" smtClean="0">
                <a:solidFill>
                  <a:schemeClr val="accent1">
                    <a:lumMod val="75000"/>
                  </a:schemeClr>
                </a:solidFill>
              </a:rPr>
              <a:t>Company policy should  provide all email is company property</a:t>
            </a:r>
          </a:p>
          <a:p>
            <a:pPr marL="914400" lvl="1" indent="-457200" algn="l">
              <a:buFont typeface="Arial" panose="020B0604020202020204" pitchFamily="34" charset="0"/>
              <a:buChar char="•"/>
            </a:pPr>
            <a:endParaRPr lang="en-US" sz="2000" dirty="0">
              <a:solidFill>
                <a:schemeClr val="accent1">
                  <a:lumMod val="75000"/>
                </a:schemeClr>
              </a:solidFill>
            </a:endParaRPr>
          </a:p>
        </p:txBody>
      </p:sp>
    </p:spTree>
    <p:extLst>
      <p:ext uri="{BB962C8B-B14F-4D97-AF65-F5344CB8AC3E}">
        <p14:creationId xmlns:p14="http://schemas.microsoft.com/office/powerpoint/2010/main" val="38728370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600"/>
          </a:xfrm>
          <a:gradFill>
            <a:gsLst>
              <a:gs pos="0">
                <a:schemeClr val="accent1">
                  <a:tint val="66000"/>
                  <a:satMod val="160000"/>
                </a:schemeClr>
              </a:gs>
              <a:gs pos="50000">
                <a:schemeClr val="accent1">
                  <a:tint val="44500"/>
                  <a:satMod val="160000"/>
                </a:schemeClr>
              </a:gs>
              <a:gs pos="100000">
                <a:schemeClr val="accent1">
                  <a:lumMod val="60000"/>
                  <a:lumOff val="40000"/>
                </a:schemeClr>
              </a:gs>
            </a:gsLst>
            <a:lin ang="5400000" scaled="0"/>
          </a:gradFill>
        </p:spPr>
        <p:txBody>
          <a:bodyPr>
            <a:noAutofit/>
          </a:bodyPr>
          <a:lstStyle/>
          <a:p>
            <a:r>
              <a:rPr lang="en-US" sz="3200" dirty="0" smtClean="0"/>
              <a:t>How to Handle the Death of an Employee</a:t>
            </a:r>
            <a:br>
              <a:rPr lang="en-US" sz="3200" dirty="0" smtClean="0"/>
            </a:br>
            <a:r>
              <a:rPr lang="en-US" sz="1800" dirty="0" smtClean="0"/>
              <a:t>Raymond L. Hogge, Jr.</a:t>
            </a:r>
            <a:endParaRPr lang="en-US" sz="1800" dirty="0"/>
          </a:p>
        </p:txBody>
      </p:sp>
      <p:sp>
        <p:nvSpPr>
          <p:cNvPr id="3" name="Subtitle 2"/>
          <p:cNvSpPr>
            <a:spLocks noGrp="1"/>
          </p:cNvSpPr>
          <p:nvPr>
            <p:ph type="subTitle" idx="1"/>
          </p:nvPr>
        </p:nvSpPr>
        <p:spPr>
          <a:xfrm>
            <a:off x="457200" y="1219200"/>
            <a:ext cx="8229600" cy="5181600"/>
          </a:xfrm>
        </p:spPr>
        <p:txBody>
          <a:bodyPr>
            <a:normAutofit/>
          </a:bodyPr>
          <a:lstStyle/>
          <a:p>
            <a:r>
              <a:rPr lang="en-US" b="1" dirty="0" smtClean="0">
                <a:solidFill>
                  <a:schemeClr val="accent1">
                    <a:lumMod val="75000"/>
                  </a:schemeClr>
                </a:solidFill>
              </a:rPr>
              <a:t>Moving Forward</a:t>
            </a:r>
          </a:p>
          <a:p>
            <a:pPr algn="l"/>
            <a:r>
              <a:rPr lang="en-US" sz="2800" dirty="0" smtClean="0">
                <a:solidFill>
                  <a:schemeClr val="accent1">
                    <a:lumMod val="75000"/>
                  </a:schemeClr>
                </a:solidFill>
              </a:rPr>
              <a:t>Coverage of Deceased Employee’s Work</a:t>
            </a:r>
          </a:p>
          <a:p>
            <a:pPr marL="457200" indent="-457200" algn="l">
              <a:buFont typeface="Arial" panose="020B0604020202020204" pitchFamily="34" charset="0"/>
              <a:buChar char="•"/>
            </a:pPr>
            <a:r>
              <a:rPr lang="en-US" sz="2800" dirty="0" smtClean="0">
                <a:solidFill>
                  <a:schemeClr val="accent1">
                    <a:lumMod val="75000"/>
                  </a:schemeClr>
                </a:solidFill>
              </a:rPr>
              <a:t>Deceased </a:t>
            </a:r>
            <a:r>
              <a:rPr lang="en-US" sz="2800" dirty="0">
                <a:solidFill>
                  <a:schemeClr val="accent1">
                    <a:lumMod val="75000"/>
                  </a:schemeClr>
                </a:solidFill>
              </a:rPr>
              <a:t>e</a:t>
            </a:r>
            <a:r>
              <a:rPr lang="en-US" sz="2800" dirty="0" smtClean="0">
                <a:solidFill>
                  <a:schemeClr val="accent1">
                    <a:lumMod val="75000"/>
                  </a:schemeClr>
                </a:solidFill>
              </a:rPr>
              <a:t>mployee’s postal mail</a:t>
            </a:r>
            <a:endParaRPr lang="en-US" sz="2400" dirty="0" smtClean="0">
              <a:solidFill>
                <a:schemeClr val="accent1">
                  <a:lumMod val="75000"/>
                </a:schemeClr>
              </a:solidFill>
            </a:endParaRPr>
          </a:p>
          <a:p>
            <a:pPr marL="914400" lvl="1" indent="-457200" algn="l">
              <a:buFont typeface="Arial" panose="020B0604020202020204" pitchFamily="34" charset="0"/>
              <a:buChar char="•"/>
            </a:pPr>
            <a:r>
              <a:rPr lang="en-US" sz="2400" dirty="0" smtClean="0">
                <a:solidFill>
                  <a:schemeClr val="accent1">
                    <a:lumMod val="75000"/>
                  </a:schemeClr>
                </a:solidFill>
              </a:rPr>
              <a:t>Inspect and respond promptly</a:t>
            </a:r>
          </a:p>
          <a:p>
            <a:pPr marL="914400" lvl="1" indent="-457200" algn="l">
              <a:buFont typeface="Arial" panose="020B0604020202020204" pitchFamily="34" charset="0"/>
              <a:buChar char="•"/>
            </a:pPr>
            <a:r>
              <a:rPr lang="en-US" sz="2400" dirty="0" smtClean="0">
                <a:solidFill>
                  <a:schemeClr val="accent1">
                    <a:lumMod val="75000"/>
                  </a:schemeClr>
                </a:solidFill>
              </a:rPr>
              <a:t>Consider whether and how to inform senders and recipients regarding employee death</a:t>
            </a:r>
          </a:p>
          <a:p>
            <a:pPr marL="914400" lvl="1" indent="-457200" algn="l">
              <a:buFont typeface="Arial" panose="020B0604020202020204" pitchFamily="34" charset="0"/>
              <a:buChar char="•"/>
            </a:pPr>
            <a:r>
              <a:rPr lang="en-US" sz="2400" dirty="0" smtClean="0">
                <a:solidFill>
                  <a:schemeClr val="accent1">
                    <a:lumMod val="75000"/>
                  </a:schemeClr>
                </a:solidFill>
              </a:rPr>
              <a:t>Redirect mail to new recipient</a:t>
            </a:r>
          </a:p>
          <a:p>
            <a:pPr marL="914400" lvl="1" indent="-457200" algn="l">
              <a:buFont typeface="Arial" panose="020B0604020202020204" pitchFamily="34" charset="0"/>
              <a:buChar char="•"/>
            </a:pPr>
            <a:r>
              <a:rPr lang="en-US" sz="2400" dirty="0" smtClean="0">
                <a:solidFill>
                  <a:schemeClr val="accent1">
                    <a:lumMod val="75000"/>
                  </a:schemeClr>
                </a:solidFill>
              </a:rPr>
              <a:t>Privacy issues with personal mail</a:t>
            </a:r>
          </a:p>
        </p:txBody>
      </p:sp>
    </p:spTree>
    <p:extLst>
      <p:ext uri="{BB962C8B-B14F-4D97-AF65-F5344CB8AC3E}">
        <p14:creationId xmlns:p14="http://schemas.microsoft.com/office/powerpoint/2010/main" val="19510112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600"/>
          </a:xfrm>
          <a:gradFill>
            <a:gsLst>
              <a:gs pos="0">
                <a:schemeClr val="accent1">
                  <a:tint val="66000"/>
                  <a:satMod val="160000"/>
                </a:schemeClr>
              </a:gs>
              <a:gs pos="50000">
                <a:schemeClr val="accent1">
                  <a:tint val="44500"/>
                  <a:satMod val="160000"/>
                </a:schemeClr>
              </a:gs>
              <a:gs pos="100000">
                <a:schemeClr val="accent1">
                  <a:lumMod val="60000"/>
                  <a:lumOff val="40000"/>
                </a:schemeClr>
              </a:gs>
            </a:gsLst>
            <a:lin ang="5400000" scaled="0"/>
          </a:gradFill>
        </p:spPr>
        <p:txBody>
          <a:bodyPr>
            <a:noAutofit/>
          </a:bodyPr>
          <a:lstStyle/>
          <a:p>
            <a:r>
              <a:rPr lang="en-US" sz="3200" dirty="0" smtClean="0"/>
              <a:t>How to Handle the Death of an Employee</a:t>
            </a:r>
            <a:br>
              <a:rPr lang="en-US" sz="3200" dirty="0" smtClean="0"/>
            </a:br>
            <a:r>
              <a:rPr lang="en-US" sz="1800" dirty="0" smtClean="0"/>
              <a:t>Raymond L. Hogge, Jr.</a:t>
            </a:r>
            <a:endParaRPr lang="en-US" sz="1800" dirty="0"/>
          </a:p>
        </p:txBody>
      </p:sp>
      <p:sp>
        <p:nvSpPr>
          <p:cNvPr id="3" name="Subtitle 2"/>
          <p:cNvSpPr>
            <a:spLocks noGrp="1"/>
          </p:cNvSpPr>
          <p:nvPr>
            <p:ph type="subTitle" idx="1"/>
          </p:nvPr>
        </p:nvSpPr>
        <p:spPr>
          <a:xfrm>
            <a:off x="457200" y="1219200"/>
            <a:ext cx="8229600" cy="5181600"/>
          </a:xfrm>
        </p:spPr>
        <p:txBody>
          <a:bodyPr>
            <a:normAutofit/>
          </a:bodyPr>
          <a:lstStyle/>
          <a:p>
            <a:r>
              <a:rPr lang="en-US" b="1" dirty="0" smtClean="0">
                <a:solidFill>
                  <a:schemeClr val="accent1">
                    <a:lumMod val="75000"/>
                  </a:schemeClr>
                </a:solidFill>
              </a:rPr>
              <a:t>Moving Forward</a:t>
            </a:r>
          </a:p>
          <a:p>
            <a:pPr algn="l"/>
            <a:r>
              <a:rPr lang="en-US" sz="2800" dirty="0" smtClean="0">
                <a:solidFill>
                  <a:schemeClr val="accent1">
                    <a:lumMod val="75000"/>
                  </a:schemeClr>
                </a:solidFill>
              </a:rPr>
              <a:t>Coverage of Deceased Employee’s Work</a:t>
            </a:r>
          </a:p>
          <a:p>
            <a:pPr marL="457200" indent="-457200" algn="l">
              <a:buFont typeface="Arial" panose="020B0604020202020204" pitchFamily="34" charset="0"/>
              <a:buChar char="•"/>
            </a:pPr>
            <a:r>
              <a:rPr lang="en-US" sz="2800" dirty="0" smtClean="0">
                <a:solidFill>
                  <a:schemeClr val="accent1">
                    <a:lumMod val="75000"/>
                  </a:schemeClr>
                </a:solidFill>
              </a:rPr>
              <a:t>Deceased </a:t>
            </a:r>
            <a:r>
              <a:rPr lang="en-US" sz="2800" dirty="0">
                <a:solidFill>
                  <a:schemeClr val="accent1">
                    <a:lumMod val="75000"/>
                  </a:schemeClr>
                </a:solidFill>
              </a:rPr>
              <a:t>e</a:t>
            </a:r>
            <a:r>
              <a:rPr lang="en-US" sz="2800" dirty="0" smtClean="0">
                <a:solidFill>
                  <a:schemeClr val="accent1">
                    <a:lumMod val="75000"/>
                  </a:schemeClr>
                </a:solidFill>
              </a:rPr>
              <a:t>mployee’s voice mail</a:t>
            </a:r>
            <a:endParaRPr lang="en-US" sz="2400" dirty="0" smtClean="0">
              <a:solidFill>
                <a:schemeClr val="accent1">
                  <a:lumMod val="75000"/>
                </a:schemeClr>
              </a:solidFill>
            </a:endParaRPr>
          </a:p>
          <a:p>
            <a:pPr marL="914400" lvl="1" indent="-457200" algn="l">
              <a:buFont typeface="Arial" panose="020B0604020202020204" pitchFamily="34" charset="0"/>
              <a:buChar char="•"/>
            </a:pPr>
            <a:r>
              <a:rPr lang="en-US" sz="2400" dirty="0" smtClean="0">
                <a:solidFill>
                  <a:schemeClr val="accent1">
                    <a:lumMod val="75000"/>
                  </a:schemeClr>
                </a:solidFill>
              </a:rPr>
              <a:t>Inspect and respond promptly</a:t>
            </a:r>
          </a:p>
          <a:p>
            <a:pPr marL="914400" lvl="1" indent="-457200" algn="l">
              <a:buFont typeface="Arial" panose="020B0604020202020204" pitchFamily="34" charset="0"/>
              <a:buChar char="•"/>
            </a:pPr>
            <a:r>
              <a:rPr lang="en-US" sz="2400" dirty="0" smtClean="0">
                <a:solidFill>
                  <a:schemeClr val="accent1">
                    <a:lumMod val="75000"/>
                  </a:schemeClr>
                </a:solidFill>
              </a:rPr>
              <a:t>Consider whether and how to inform senders and recipients regarding employee death</a:t>
            </a:r>
          </a:p>
          <a:p>
            <a:pPr marL="914400" lvl="1" indent="-457200" algn="l">
              <a:buFont typeface="Arial" panose="020B0604020202020204" pitchFamily="34" charset="0"/>
              <a:buChar char="•"/>
            </a:pPr>
            <a:r>
              <a:rPr lang="en-US" sz="2400" dirty="0" smtClean="0">
                <a:solidFill>
                  <a:schemeClr val="accent1">
                    <a:lumMod val="75000"/>
                  </a:schemeClr>
                </a:solidFill>
              </a:rPr>
              <a:t>Change greeting</a:t>
            </a:r>
          </a:p>
          <a:p>
            <a:pPr marL="914400" lvl="1" indent="-457200" algn="l">
              <a:buFont typeface="Arial" panose="020B0604020202020204" pitchFamily="34" charset="0"/>
              <a:buChar char="•"/>
            </a:pPr>
            <a:r>
              <a:rPr lang="en-US" sz="2400" dirty="0" smtClean="0">
                <a:solidFill>
                  <a:schemeClr val="accent1">
                    <a:lumMod val="75000"/>
                  </a:schemeClr>
                </a:solidFill>
              </a:rPr>
              <a:t>Redirect phone number or extension to new recipient</a:t>
            </a:r>
          </a:p>
        </p:txBody>
      </p:sp>
    </p:spTree>
    <p:extLst>
      <p:ext uri="{BB962C8B-B14F-4D97-AF65-F5344CB8AC3E}">
        <p14:creationId xmlns:p14="http://schemas.microsoft.com/office/powerpoint/2010/main" val="35394320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600"/>
          </a:xfrm>
          <a:gradFill>
            <a:gsLst>
              <a:gs pos="0">
                <a:schemeClr val="accent1">
                  <a:tint val="66000"/>
                  <a:satMod val="160000"/>
                </a:schemeClr>
              </a:gs>
              <a:gs pos="50000">
                <a:schemeClr val="accent1">
                  <a:tint val="44500"/>
                  <a:satMod val="160000"/>
                </a:schemeClr>
              </a:gs>
              <a:gs pos="100000">
                <a:schemeClr val="accent1">
                  <a:lumMod val="60000"/>
                  <a:lumOff val="40000"/>
                </a:schemeClr>
              </a:gs>
            </a:gsLst>
            <a:lin ang="5400000" scaled="0"/>
          </a:gradFill>
        </p:spPr>
        <p:txBody>
          <a:bodyPr>
            <a:noAutofit/>
          </a:bodyPr>
          <a:lstStyle/>
          <a:p>
            <a:r>
              <a:rPr lang="en-US" sz="3200" dirty="0" smtClean="0"/>
              <a:t>How to Handle the Death of an Employee</a:t>
            </a:r>
            <a:br>
              <a:rPr lang="en-US" sz="3200" dirty="0" smtClean="0"/>
            </a:br>
            <a:r>
              <a:rPr lang="en-US" sz="1800" dirty="0" smtClean="0"/>
              <a:t>Raymond L. Hogge, Jr.</a:t>
            </a:r>
            <a:endParaRPr lang="en-US" sz="1800" dirty="0"/>
          </a:p>
        </p:txBody>
      </p:sp>
      <p:sp>
        <p:nvSpPr>
          <p:cNvPr id="3" name="Subtitle 2"/>
          <p:cNvSpPr>
            <a:spLocks noGrp="1"/>
          </p:cNvSpPr>
          <p:nvPr>
            <p:ph type="subTitle" idx="1"/>
          </p:nvPr>
        </p:nvSpPr>
        <p:spPr>
          <a:xfrm>
            <a:off x="457200" y="1219200"/>
            <a:ext cx="8229600" cy="5181600"/>
          </a:xfrm>
        </p:spPr>
        <p:txBody>
          <a:bodyPr>
            <a:normAutofit/>
          </a:bodyPr>
          <a:lstStyle/>
          <a:p>
            <a:r>
              <a:rPr lang="en-US" b="1" dirty="0" smtClean="0">
                <a:solidFill>
                  <a:schemeClr val="accent1">
                    <a:lumMod val="75000"/>
                  </a:schemeClr>
                </a:solidFill>
              </a:rPr>
              <a:t>Moving Forward</a:t>
            </a:r>
          </a:p>
          <a:p>
            <a:pPr algn="l"/>
            <a:r>
              <a:rPr lang="en-US" sz="2800" dirty="0" smtClean="0">
                <a:solidFill>
                  <a:schemeClr val="accent1">
                    <a:lumMod val="75000"/>
                  </a:schemeClr>
                </a:solidFill>
              </a:rPr>
              <a:t>Coverage of Deceased Employee’s Work</a:t>
            </a:r>
          </a:p>
          <a:p>
            <a:pPr marL="457200" indent="-457200" algn="l">
              <a:buFont typeface="Arial" panose="020B0604020202020204" pitchFamily="34" charset="0"/>
              <a:buChar char="•"/>
            </a:pPr>
            <a:r>
              <a:rPr lang="en-US" sz="2800" dirty="0" smtClean="0">
                <a:solidFill>
                  <a:schemeClr val="accent1">
                    <a:lumMod val="75000"/>
                  </a:schemeClr>
                </a:solidFill>
              </a:rPr>
              <a:t>Deceased </a:t>
            </a:r>
            <a:r>
              <a:rPr lang="en-US" sz="2800" dirty="0">
                <a:solidFill>
                  <a:schemeClr val="accent1">
                    <a:lumMod val="75000"/>
                  </a:schemeClr>
                </a:solidFill>
              </a:rPr>
              <a:t>e</a:t>
            </a:r>
            <a:r>
              <a:rPr lang="en-US" sz="2800" dirty="0" smtClean="0">
                <a:solidFill>
                  <a:schemeClr val="accent1">
                    <a:lumMod val="75000"/>
                  </a:schemeClr>
                </a:solidFill>
              </a:rPr>
              <a:t>mployee’s computer(s)</a:t>
            </a:r>
          </a:p>
          <a:p>
            <a:pPr marL="914400" lvl="1" indent="-457200" algn="l">
              <a:buFont typeface="Arial" panose="020B0604020202020204" pitchFamily="34" charset="0"/>
              <a:buChar char="•"/>
            </a:pPr>
            <a:r>
              <a:rPr lang="en-US" sz="2400" dirty="0" smtClean="0">
                <a:solidFill>
                  <a:schemeClr val="accent1">
                    <a:lumMod val="75000"/>
                  </a:schemeClr>
                </a:solidFill>
              </a:rPr>
              <a:t>Inspect files promptly </a:t>
            </a:r>
          </a:p>
          <a:p>
            <a:pPr marL="914400" lvl="1" indent="-457200" algn="l">
              <a:buFont typeface="Arial" panose="020B0604020202020204" pitchFamily="34" charset="0"/>
              <a:buChar char="•"/>
            </a:pPr>
            <a:r>
              <a:rPr lang="en-US" sz="2400" dirty="0" smtClean="0">
                <a:solidFill>
                  <a:schemeClr val="accent1">
                    <a:lumMod val="75000"/>
                  </a:schemeClr>
                </a:solidFill>
              </a:rPr>
              <a:t>Identify and assign items requiring action</a:t>
            </a:r>
          </a:p>
        </p:txBody>
      </p:sp>
    </p:spTree>
    <p:extLst>
      <p:ext uri="{BB962C8B-B14F-4D97-AF65-F5344CB8AC3E}">
        <p14:creationId xmlns:p14="http://schemas.microsoft.com/office/powerpoint/2010/main" val="37819094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600"/>
          </a:xfrm>
          <a:gradFill>
            <a:gsLst>
              <a:gs pos="0">
                <a:schemeClr val="accent1">
                  <a:tint val="66000"/>
                  <a:satMod val="160000"/>
                </a:schemeClr>
              </a:gs>
              <a:gs pos="50000">
                <a:schemeClr val="accent1">
                  <a:tint val="44500"/>
                  <a:satMod val="160000"/>
                </a:schemeClr>
              </a:gs>
              <a:gs pos="100000">
                <a:schemeClr val="accent1">
                  <a:lumMod val="60000"/>
                  <a:lumOff val="40000"/>
                </a:schemeClr>
              </a:gs>
            </a:gsLst>
            <a:lin ang="5400000" scaled="0"/>
          </a:gradFill>
        </p:spPr>
        <p:txBody>
          <a:bodyPr>
            <a:noAutofit/>
          </a:bodyPr>
          <a:lstStyle/>
          <a:p>
            <a:r>
              <a:rPr lang="en-US" sz="3200" dirty="0" smtClean="0"/>
              <a:t>How to Handle the Death of an Employee</a:t>
            </a:r>
            <a:br>
              <a:rPr lang="en-US" sz="3200" dirty="0" smtClean="0"/>
            </a:br>
            <a:r>
              <a:rPr lang="en-US" sz="1800" dirty="0" smtClean="0"/>
              <a:t>Raymond L. Hogge, Jr.</a:t>
            </a:r>
            <a:endParaRPr lang="en-US" sz="1800" dirty="0"/>
          </a:p>
        </p:txBody>
      </p:sp>
      <p:sp>
        <p:nvSpPr>
          <p:cNvPr id="3" name="Subtitle 2"/>
          <p:cNvSpPr>
            <a:spLocks noGrp="1"/>
          </p:cNvSpPr>
          <p:nvPr>
            <p:ph type="subTitle" idx="1"/>
          </p:nvPr>
        </p:nvSpPr>
        <p:spPr>
          <a:xfrm>
            <a:off x="457200" y="1219200"/>
            <a:ext cx="8229600" cy="5181600"/>
          </a:xfrm>
        </p:spPr>
        <p:txBody>
          <a:bodyPr/>
          <a:lstStyle/>
          <a:p>
            <a:r>
              <a:rPr lang="en-US" b="1" dirty="0" smtClean="0">
                <a:solidFill>
                  <a:schemeClr val="accent1">
                    <a:lumMod val="75000"/>
                  </a:schemeClr>
                </a:solidFill>
              </a:rPr>
              <a:t>Moving Forward</a:t>
            </a:r>
          </a:p>
          <a:p>
            <a:pPr algn="l"/>
            <a:r>
              <a:rPr lang="en-US" sz="2800" dirty="0" smtClean="0">
                <a:solidFill>
                  <a:srgbClr val="FF0000"/>
                </a:solidFill>
              </a:rPr>
              <a:t>Company Property and Security</a:t>
            </a:r>
          </a:p>
          <a:p>
            <a:pPr marL="457200" indent="-457200" algn="l">
              <a:buFont typeface="Arial" panose="020B0604020202020204" pitchFamily="34" charset="0"/>
              <a:buChar char="•"/>
            </a:pPr>
            <a:r>
              <a:rPr lang="en-US" sz="2800" dirty="0" smtClean="0">
                <a:solidFill>
                  <a:schemeClr val="accent1">
                    <a:lumMod val="75000"/>
                  </a:schemeClr>
                </a:solidFill>
              </a:rPr>
              <a:t>Computer Systems</a:t>
            </a:r>
          </a:p>
          <a:p>
            <a:pPr marL="914400" lvl="1" indent="-457200" algn="l">
              <a:buFont typeface="Arial" panose="020B0604020202020204" pitchFamily="34" charset="0"/>
              <a:buChar char="•"/>
            </a:pPr>
            <a:r>
              <a:rPr lang="en-US" sz="2400" dirty="0" smtClean="0">
                <a:solidFill>
                  <a:schemeClr val="accent1">
                    <a:lumMod val="75000"/>
                  </a:schemeClr>
                </a:solidFill>
              </a:rPr>
              <a:t>Change password / disable deceased employee access to </a:t>
            </a:r>
          </a:p>
          <a:p>
            <a:pPr marL="1371600" lvl="2" indent="-457200" algn="l">
              <a:buFont typeface="Arial" panose="020B0604020202020204" pitchFamily="34" charset="0"/>
              <a:buChar char="•"/>
            </a:pPr>
            <a:r>
              <a:rPr lang="en-US" dirty="0" smtClean="0">
                <a:solidFill>
                  <a:schemeClr val="accent1">
                    <a:lumMod val="75000"/>
                  </a:schemeClr>
                </a:solidFill>
              </a:rPr>
              <a:t>company network </a:t>
            </a:r>
          </a:p>
          <a:p>
            <a:pPr marL="1371600" lvl="2" indent="-457200" algn="l">
              <a:buFont typeface="Arial" panose="020B0604020202020204" pitchFamily="34" charset="0"/>
              <a:buChar char="•"/>
            </a:pPr>
            <a:r>
              <a:rPr lang="en-US" dirty="0" smtClean="0">
                <a:solidFill>
                  <a:schemeClr val="accent1">
                    <a:lumMod val="75000"/>
                  </a:schemeClr>
                </a:solidFill>
              </a:rPr>
              <a:t>company data files </a:t>
            </a:r>
          </a:p>
          <a:p>
            <a:pPr marL="1371600" lvl="2" indent="-457200" algn="l">
              <a:buFont typeface="Arial" panose="020B0604020202020204" pitchFamily="34" charset="0"/>
              <a:buChar char="•"/>
            </a:pPr>
            <a:r>
              <a:rPr lang="en-US" dirty="0" smtClean="0">
                <a:solidFill>
                  <a:schemeClr val="accent1">
                    <a:lumMod val="75000"/>
                  </a:schemeClr>
                </a:solidFill>
              </a:rPr>
              <a:t>company bank accounts</a:t>
            </a:r>
          </a:p>
          <a:p>
            <a:pPr marL="1371600" lvl="2" indent="-457200" algn="l">
              <a:buFont typeface="Arial" panose="020B0604020202020204" pitchFamily="34" charset="0"/>
              <a:buChar char="•"/>
            </a:pPr>
            <a:r>
              <a:rPr lang="en-US" dirty="0" smtClean="0">
                <a:solidFill>
                  <a:schemeClr val="accent1">
                    <a:lumMod val="75000"/>
                  </a:schemeClr>
                </a:solidFill>
              </a:rPr>
              <a:t>company email </a:t>
            </a:r>
          </a:p>
          <a:p>
            <a:pPr marL="1371600" lvl="2" indent="-457200" algn="l">
              <a:buFont typeface="Arial" panose="020B0604020202020204" pitchFamily="34" charset="0"/>
              <a:buChar char="•"/>
            </a:pPr>
            <a:r>
              <a:rPr lang="en-US" dirty="0" smtClean="0">
                <a:solidFill>
                  <a:schemeClr val="accent1">
                    <a:lumMod val="75000"/>
                  </a:schemeClr>
                </a:solidFill>
              </a:rPr>
              <a:t>company computers</a:t>
            </a:r>
          </a:p>
          <a:p>
            <a:pPr marL="1371600" lvl="2" indent="-457200" algn="l">
              <a:buFont typeface="Arial" panose="020B0604020202020204" pitchFamily="34" charset="0"/>
              <a:buChar char="•"/>
            </a:pPr>
            <a:r>
              <a:rPr lang="en-US" dirty="0" smtClean="0">
                <a:solidFill>
                  <a:schemeClr val="accent1">
                    <a:lumMod val="75000"/>
                  </a:schemeClr>
                </a:solidFill>
              </a:rPr>
              <a:t>company website</a:t>
            </a:r>
          </a:p>
          <a:p>
            <a:pPr marL="1371600" lvl="2" indent="-457200" algn="l">
              <a:buFont typeface="Arial" panose="020B0604020202020204" pitchFamily="34" charset="0"/>
              <a:buChar char="•"/>
            </a:pPr>
            <a:r>
              <a:rPr lang="en-US" dirty="0" smtClean="0">
                <a:solidFill>
                  <a:schemeClr val="accent1">
                    <a:lumMod val="75000"/>
                  </a:schemeClr>
                </a:solidFill>
              </a:rPr>
              <a:t>company web pages (Facebook, Twitter, etc.)</a:t>
            </a:r>
          </a:p>
          <a:p>
            <a:pPr marL="914400" lvl="1" indent="-457200" algn="l">
              <a:buFont typeface="Arial" panose="020B0604020202020204" pitchFamily="34" charset="0"/>
              <a:buChar char="•"/>
            </a:pPr>
            <a:endParaRPr lang="en-US" sz="2400" dirty="0" smtClean="0">
              <a:solidFill>
                <a:schemeClr val="accent1">
                  <a:lumMod val="75000"/>
                </a:schemeClr>
              </a:solidFill>
            </a:endParaRPr>
          </a:p>
          <a:p>
            <a:pPr marL="457200" indent="-457200" algn="l">
              <a:buFont typeface="Arial" panose="020B0604020202020204" pitchFamily="34" charset="0"/>
              <a:buChar char="•"/>
            </a:pPr>
            <a:endParaRPr lang="en-US" sz="2800" dirty="0" smtClean="0">
              <a:solidFill>
                <a:schemeClr val="accent1">
                  <a:lumMod val="75000"/>
                </a:schemeClr>
              </a:solidFill>
            </a:endParaRPr>
          </a:p>
          <a:p>
            <a:pPr algn="l"/>
            <a:endParaRPr lang="en-US" sz="2800" dirty="0">
              <a:solidFill>
                <a:schemeClr val="accent1">
                  <a:lumMod val="75000"/>
                </a:schemeClr>
              </a:solidFill>
            </a:endParaRPr>
          </a:p>
        </p:txBody>
      </p:sp>
    </p:spTree>
    <p:extLst>
      <p:ext uri="{BB962C8B-B14F-4D97-AF65-F5344CB8AC3E}">
        <p14:creationId xmlns:p14="http://schemas.microsoft.com/office/powerpoint/2010/main" val="334810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600"/>
          </a:xfrm>
          <a:gradFill>
            <a:gsLst>
              <a:gs pos="0">
                <a:schemeClr val="accent1">
                  <a:tint val="66000"/>
                  <a:satMod val="160000"/>
                </a:schemeClr>
              </a:gs>
              <a:gs pos="50000">
                <a:schemeClr val="accent1">
                  <a:tint val="44500"/>
                  <a:satMod val="160000"/>
                </a:schemeClr>
              </a:gs>
              <a:gs pos="100000">
                <a:schemeClr val="accent1">
                  <a:lumMod val="60000"/>
                  <a:lumOff val="40000"/>
                </a:schemeClr>
              </a:gs>
            </a:gsLst>
            <a:lin ang="5400000" scaled="0"/>
          </a:gradFill>
        </p:spPr>
        <p:txBody>
          <a:bodyPr>
            <a:noAutofit/>
          </a:bodyPr>
          <a:lstStyle/>
          <a:p>
            <a:r>
              <a:rPr lang="en-US" sz="3200" dirty="0" smtClean="0"/>
              <a:t>How to Handle the Death of an Employee</a:t>
            </a:r>
            <a:br>
              <a:rPr lang="en-US" sz="3200" dirty="0" smtClean="0"/>
            </a:br>
            <a:r>
              <a:rPr lang="en-US" sz="1800" dirty="0" smtClean="0"/>
              <a:t>Raymond L. Hogge, Jr.</a:t>
            </a:r>
            <a:endParaRPr lang="en-US" sz="1800" dirty="0"/>
          </a:p>
        </p:txBody>
      </p:sp>
      <p:sp>
        <p:nvSpPr>
          <p:cNvPr id="3" name="Subtitle 2"/>
          <p:cNvSpPr>
            <a:spLocks noGrp="1"/>
          </p:cNvSpPr>
          <p:nvPr>
            <p:ph type="subTitle" idx="1"/>
          </p:nvPr>
        </p:nvSpPr>
        <p:spPr>
          <a:xfrm>
            <a:off x="457200" y="1219200"/>
            <a:ext cx="8229600" cy="5181600"/>
          </a:xfrm>
        </p:spPr>
        <p:txBody>
          <a:bodyPr/>
          <a:lstStyle/>
          <a:p>
            <a:endParaRPr lang="en-US" b="1" dirty="0" smtClean="0">
              <a:solidFill>
                <a:srgbClr val="FF0000"/>
              </a:solidFill>
            </a:endParaRPr>
          </a:p>
          <a:p>
            <a:endParaRPr lang="en-US" b="1" dirty="0">
              <a:solidFill>
                <a:srgbClr val="FF0000"/>
              </a:solidFill>
            </a:endParaRPr>
          </a:p>
          <a:p>
            <a:endParaRPr lang="en-US" b="1" dirty="0" smtClean="0">
              <a:solidFill>
                <a:srgbClr val="FF0000"/>
              </a:solidFill>
            </a:endParaRPr>
          </a:p>
          <a:p>
            <a:r>
              <a:rPr lang="en-US" b="1" dirty="0" smtClean="0">
                <a:solidFill>
                  <a:srgbClr val="FF0000"/>
                </a:solidFill>
              </a:rPr>
              <a:t>Initial Communications</a:t>
            </a:r>
          </a:p>
        </p:txBody>
      </p:sp>
    </p:spTree>
    <p:extLst>
      <p:ext uri="{BB962C8B-B14F-4D97-AF65-F5344CB8AC3E}">
        <p14:creationId xmlns:p14="http://schemas.microsoft.com/office/powerpoint/2010/main" val="13885110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600"/>
          </a:xfrm>
          <a:gradFill>
            <a:gsLst>
              <a:gs pos="0">
                <a:schemeClr val="accent1">
                  <a:tint val="66000"/>
                  <a:satMod val="160000"/>
                </a:schemeClr>
              </a:gs>
              <a:gs pos="50000">
                <a:schemeClr val="accent1">
                  <a:tint val="44500"/>
                  <a:satMod val="160000"/>
                </a:schemeClr>
              </a:gs>
              <a:gs pos="100000">
                <a:schemeClr val="accent1">
                  <a:lumMod val="60000"/>
                  <a:lumOff val="40000"/>
                </a:schemeClr>
              </a:gs>
            </a:gsLst>
            <a:lin ang="5400000" scaled="0"/>
          </a:gradFill>
        </p:spPr>
        <p:txBody>
          <a:bodyPr>
            <a:noAutofit/>
          </a:bodyPr>
          <a:lstStyle/>
          <a:p>
            <a:r>
              <a:rPr lang="en-US" sz="3200" dirty="0" smtClean="0"/>
              <a:t>How to Handle the Death of an Employee</a:t>
            </a:r>
            <a:br>
              <a:rPr lang="en-US" sz="3200" dirty="0" smtClean="0"/>
            </a:br>
            <a:r>
              <a:rPr lang="en-US" sz="1800" dirty="0" smtClean="0"/>
              <a:t>Raymond L. Hogge, Jr.</a:t>
            </a:r>
            <a:endParaRPr lang="en-US" sz="1800" dirty="0"/>
          </a:p>
        </p:txBody>
      </p:sp>
      <p:sp>
        <p:nvSpPr>
          <p:cNvPr id="3" name="Subtitle 2"/>
          <p:cNvSpPr>
            <a:spLocks noGrp="1"/>
          </p:cNvSpPr>
          <p:nvPr>
            <p:ph type="subTitle" idx="1"/>
          </p:nvPr>
        </p:nvSpPr>
        <p:spPr>
          <a:xfrm>
            <a:off x="457200" y="1219200"/>
            <a:ext cx="8229600" cy="5181600"/>
          </a:xfrm>
        </p:spPr>
        <p:txBody>
          <a:bodyPr>
            <a:normAutofit/>
          </a:bodyPr>
          <a:lstStyle/>
          <a:p>
            <a:r>
              <a:rPr lang="en-US" b="1" dirty="0" smtClean="0">
                <a:solidFill>
                  <a:schemeClr val="accent1">
                    <a:lumMod val="75000"/>
                  </a:schemeClr>
                </a:solidFill>
              </a:rPr>
              <a:t>Moving Forward</a:t>
            </a:r>
          </a:p>
          <a:p>
            <a:pPr algn="l"/>
            <a:r>
              <a:rPr lang="en-US" sz="2800" dirty="0" smtClean="0">
                <a:solidFill>
                  <a:schemeClr val="accent1">
                    <a:lumMod val="75000"/>
                  </a:schemeClr>
                </a:solidFill>
              </a:rPr>
              <a:t>Company Property and Security</a:t>
            </a:r>
          </a:p>
          <a:p>
            <a:pPr marL="457200" indent="-457200" algn="l">
              <a:buFont typeface="Arial" panose="020B0604020202020204" pitchFamily="34" charset="0"/>
              <a:buChar char="•"/>
            </a:pPr>
            <a:r>
              <a:rPr lang="en-US" sz="2800" dirty="0" smtClean="0">
                <a:solidFill>
                  <a:schemeClr val="accent1">
                    <a:lumMod val="75000"/>
                  </a:schemeClr>
                </a:solidFill>
              </a:rPr>
              <a:t>Desk and office</a:t>
            </a:r>
          </a:p>
          <a:p>
            <a:pPr marL="914400" lvl="1" indent="-457200" algn="l">
              <a:buFont typeface="Arial" panose="020B0604020202020204" pitchFamily="34" charset="0"/>
              <a:buChar char="•"/>
            </a:pPr>
            <a:r>
              <a:rPr lang="en-US" sz="2400" dirty="0" smtClean="0">
                <a:solidFill>
                  <a:schemeClr val="accent1">
                    <a:lumMod val="75000"/>
                  </a:schemeClr>
                </a:solidFill>
              </a:rPr>
              <a:t>Secure employee’s desk / office</a:t>
            </a:r>
          </a:p>
          <a:p>
            <a:pPr marL="914400" lvl="1" indent="-457200" algn="l">
              <a:buFont typeface="Arial" panose="020B0604020202020204" pitchFamily="34" charset="0"/>
              <a:buChar char="•"/>
            </a:pPr>
            <a:r>
              <a:rPr lang="en-US" sz="2400" dirty="0" smtClean="0">
                <a:solidFill>
                  <a:schemeClr val="accent1">
                    <a:lumMod val="75000"/>
                  </a:schemeClr>
                </a:solidFill>
              </a:rPr>
              <a:t>Inventory contents</a:t>
            </a:r>
          </a:p>
        </p:txBody>
      </p:sp>
    </p:spTree>
    <p:extLst>
      <p:ext uri="{BB962C8B-B14F-4D97-AF65-F5344CB8AC3E}">
        <p14:creationId xmlns:p14="http://schemas.microsoft.com/office/powerpoint/2010/main" val="25494296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600"/>
          </a:xfrm>
          <a:gradFill>
            <a:gsLst>
              <a:gs pos="0">
                <a:schemeClr val="accent1">
                  <a:tint val="66000"/>
                  <a:satMod val="160000"/>
                </a:schemeClr>
              </a:gs>
              <a:gs pos="50000">
                <a:schemeClr val="accent1">
                  <a:tint val="44500"/>
                  <a:satMod val="160000"/>
                </a:schemeClr>
              </a:gs>
              <a:gs pos="100000">
                <a:schemeClr val="accent1">
                  <a:lumMod val="60000"/>
                  <a:lumOff val="40000"/>
                </a:schemeClr>
              </a:gs>
            </a:gsLst>
            <a:lin ang="5400000" scaled="0"/>
          </a:gradFill>
        </p:spPr>
        <p:txBody>
          <a:bodyPr>
            <a:noAutofit/>
          </a:bodyPr>
          <a:lstStyle/>
          <a:p>
            <a:r>
              <a:rPr lang="en-US" sz="3200" dirty="0" smtClean="0"/>
              <a:t>How to Handle the Death of an Employee</a:t>
            </a:r>
            <a:br>
              <a:rPr lang="en-US" sz="3200" dirty="0" smtClean="0"/>
            </a:br>
            <a:r>
              <a:rPr lang="en-US" sz="1800" dirty="0" smtClean="0"/>
              <a:t>Raymond L. Hogge, Jr.</a:t>
            </a:r>
            <a:endParaRPr lang="en-US" sz="1800" dirty="0"/>
          </a:p>
        </p:txBody>
      </p:sp>
      <p:sp>
        <p:nvSpPr>
          <p:cNvPr id="3" name="Subtitle 2"/>
          <p:cNvSpPr>
            <a:spLocks noGrp="1"/>
          </p:cNvSpPr>
          <p:nvPr>
            <p:ph type="subTitle" idx="1"/>
          </p:nvPr>
        </p:nvSpPr>
        <p:spPr>
          <a:xfrm>
            <a:off x="457200" y="1219200"/>
            <a:ext cx="8229600" cy="5181600"/>
          </a:xfrm>
        </p:spPr>
        <p:txBody>
          <a:bodyPr>
            <a:normAutofit/>
          </a:bodyPr>
          <a:lstStyle/>
          <a:p>
            <a:r>
              <a:rPr lang="en-US" b="1" dirty="0" smtClean="0">
                <a:solidFill>
                  <a:schemeClr val="accent1">
                    <a:lumMod val="75000"/>
                  </a:schemeClr>
                </a:solidFill>
              </a:rPr>
              <a:t>Moving Forward</a:t>
            </a:r>
          </a:p>
          <a:p>
            <a:pPr algn="l"/>
            <a:r>
              <a:rPr lang="en-US" sz="2800" dirty="0" smtClean="0">
                <a:solidFill>
                  <a:schemeClr val="accent1">
                    <a:lumMod val="75000"/>
                  </a:schemeClr>
                </a:solidFill>
              </a:rPr>
              <a:t>Company Property and Security</a:t>
            </a:r>
          </a:p>
          <a:p>
            <a:pPr marL="457200" indent="-457200" algn="l">
              <a:buFont typeface="Arial" panose="020B0604020202020204" pitchFamily="34" charset="0"/>
              <a:buChar char="•"/>
            </a:pPr>
            <a:r>
              <a:rPr lang="en-US" sz="2800" dirty="0" smtClean="0">
                <a:solidFill>
                  <a:schemeClr val="accent1">
                    <a:lumMod val="75000"/>
                  </a:schemeClr>
                </a:solidFill>
              </a:rPr>
              <a:t>Office computer</a:t>
            </a:r>
          </a:p>
          <a:p>
            <a:pPr marL="914400" lvl="1" indent="-457200" algn="l">
              <a:buFont typeface="Arial" panose="020B0604020202020204" pitchFamily="34" charset="0"/>
              <a:buChar char="•"/>
            </a:pPr>
            <a:r>
              <a:rPr lang="en-US" sz="2400" dirty="0" smtClean="0">
                <a:solidFill>
                  <a:schemeClr val="accent1">
                    <a:lumMod val="75000"/>
                  </a:schemeClr>
                </a:solidFill>
              </a:rPr>
              <a:t>Secure employee’s computer</a:t>
            </a:r>
          </a:p>
          <a:p>
            <a:pPr marL="914400" lvl="1" indent="-457200" algn="l">
              <a:buFont typeface="Arial" panose="020B0604020202020204" pitchFamily="34" charset="0"/>
              <a:buChar char="•"/>
            </a:pPr>
            <a:r>
              <a:rPr lang="en-US" sz="2400" dirty="0" smtClean="0">
                <a:solidFill>
                  <a:schemeClr val="accent1">
                    <a:lumMod val="75000"/>
                  </a:schemeClr>
                </a:solidFill>
              </a:rPr>
              <a:t>Change password</a:t>
            </a:r>
          </a:p>
          <a:p>
            <a:pPr marL="914400" lvl="1" indent="-457200" algn="l">
              <a:buFont typeface="Arial" panose="020B0604020202020204" pitchFamily="34" charset="0"/>
              <a:buChar char="•"/>
            </a:pPr>
            <a:r>
              <a:rPr lang="en-US" sz="2000" dirty="0" smtClean="0">
                <a:solidFill>
                  <a:schemeClr val="accent1">
                    <a:lumMod val="75000"/>
                  </a:schemeClr>
                </a:solidFill>
              </a:rPr>
              <a:t>Det</a:t>
            </a:r>
            <a:r>
              <a:rPr lang="en-US" sz="2400" dirty="0" smtClean="0">
                <a:solidFill>
                  <a:schemeClr val="accent1">
                    <a:lumMod val="75000"/>
                  </a:schemeClr>
                </a:solidFill>
              </a:rPr>
              <a:t>ach from internet and network</a:t>
            </a:r>
          </a:p>
          <a:p>
            <a:pPr marL="914400" lvl="1" indent="-457200" algn="l">
              <a:buFont typeface="Arial" panose="020B0604020202020204" pitchFamily="34" charset="0"/>
              <a:buChar char="•"/>
            </a:pPr>
            <a:r>
              <a:rPr lang="en-US" sz="2400" dirty="0" smtClean="0">
                <a:solidFill>
                  <a:schemeClr val="accent1">
                    <a:lumMod val="75000"/>
                  </a:schemeClr>
                </a:solidFill>
              </a:rPr>
              <a:t>Back up or mirror hard drive</a:t>
            </a:r>
          </a:p>
          <a:p>
            <a:pPr marL="914400" lvl="1" indent="-457200" algn="l">
              <a:buFont typeface="Arial" panose="020B0604020202020204" pitchFamily="34" charset="0"/>
              <a:buChar char="•"/>
            </a:pPr>
            <a:r>
              <a:rPr lang="en-US" sz="2400" dirty="0" smtClean="0">
                <a:solidFill>
                  <a:schemeClr val="accent1">
                    <a:lumMod val="75000"/>
                  </a:schemeClr>
                </a:solidFill>
              </a:rPr>
              <a:t>Prevent deletion of files</a:t>
            </a:r>
          </a:p>
          <a:p>
            <a:pPr marL="914400" lvl="1" indent="-457200" algn="l">
              <a:buFont typeface="Arial" panose="020B0604020202020204" pitchFamily="34" charset="0"/>
              <a:buChar char="•"/>
            </a:pPr>
            <a:r>
              <a:rPr lang="en-US" sz="2400" dirty="0" smtClean="0">
                <a:solidFill>
                  <a:schemeClr val="accent1">
                    <a:lumMod val="75000"/>
                  </a:schemeClr>
                </a:solidFill>
              </a:rPr>
              <a:t>Scan for viruses and malware</a:t>
            </a:r>
          </a:p>
        </p:txBody>
      </p:sp>
    </p:spTree>
    <p:extLst>
      <p:ext uri="{BB962C8B-B14F-4D97-AF65-F5344CB8AC3E}">
        <p14:creationId xmlns:p14="http://schemas.microsoft.com/office/powerpoint/2010/main" val="31308992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600"/>
          </a:xfrm>
          <a:gradFill>
            <a:gsLst>
              <a:gs pos="0">
                <a:schemeClr val="accent1">
                  <a:tint val="66000"/>
                  <a:satMod val="160000"/>
                </a:schemeClr>
              </a:gs>
              <a:gs pos="50000">
                <a:schemeClr val="accent1">
                  <a:tint val="44500"/>
                  <a:satMod val="160000"/>
                </a:schemeClr>
              </a:gs>
              <a:gs pos="100000">
                <a:schemeClr val="accent1">
                  <a:lumMod val="60000"/>
                  <a:lumOff val="40000"/>
                </a:schemeClr>
              </a:gs>
            </a:gsLst>
            <a:lin ang="5400000" scaled="0"/>
          </a:gradFill>
        </p:spPr>
        <p:txBody>
          <a:bodyPr>
            <a:noAutofit/>
          </a:bodyPr>
          <a:lstStyle/>
          <a:p>
            <a:r>
              <a:rPr lang="en-US" sz="3200" dirty="0" smtClean="0"/>
              <a:t>How to Handle the Death of an Employee</a:t>
            </a:r>
            <a:br>
              <a:rPr lang="en-US" sz="3200" dirty="0" smtClean="0"/>
            </a:br>
            <a:r>
              <a:rPr lang="en-US" sz="1800" dirty="0" smtClean="0"/>
              <a:t>Raymond L. Hogge, Jr.</a:t>
            </a:r>
            <a:endParaRPr lang="en-US" sz="1800" dirty="0"/>
          </a:p>
        </p:txBody>
      </p:sp>
      <p:sp>
        <p:nvSpPr>
          <p:cNvPr id="3" name="Subtitle 2"/>
          <p:cNvSpPr>
            <a:spLocks noGrp="1"/>
          </p:cNvSpPr>
          <p:nvPr>
            <p:ph type="subTitle" idx="1"/>
          </p:nvPr>
        </p:nvSpPr>
        <p:spPr>
          <a:xfrm>
            <a:off x="457200" y="1219200"/>
            <a:ext cx="8229600" cy="5181600"/>
          </a:xfrm>
        </p:spPr>
        <p:txBody>
          <a:bodyPr>
            <a:normAutofit/>
          </a:bodyPr>
          <a:lstStyle/>
          <a:p>
            <a:r>
              <a:rPr lang="en-US" b="1" dirty="0" smtClean="0">
                <a:solidFill>
                  <a:schemeClr val="accent1">
                    <a:lumMod val="75000"/>
                  </a:schemeClr>
                </a:solidFill>
              </a:rPr>
              <a:t>Moving Forward</a:t>
            </a:r>
          </a:p>
          <a:p>
            <a:pPr algn="l"/>
            <a:r>
              <a:rPr lang="en-US" sz="2800" dirty="0" smtClean="0">
                <a:solidFill>
                  <a:schemeClr val="accent1">
                    <a:lumMod val="75000"/>
                  </a:schemeClr>
                </a:solidFill>
              </a:rPr>
              <a:t>Company Property and Security</a:t>
            </a:r>
          </a:p>
          <a:p>
            <a:pPr marL="457200" indent="-457200" algn="l">
              <a:buFont typeface="Arial" panose="020B0604020202020204" pitchFamily="34" charset="0"/>
              <a:buChar char="•"/>
            </a:pPr>
            <a:r>
              <a:rPr lang="en-US" sz="2800" dirty="0">
                <a:solidFill>
                  <a:schemeClr val="accent1">
                    <a:lumMod val="75000"/>
                  </a:schemeClr>
                </a:solidFill>
              </a:rPr>
              <a:t>C</a:t>
            </a:r>
            <a:r>
              <a:rPr lang="en-US" sz="2800" dirty="0" smtClean="0">
                <a:solidFill>
                  <a:schemeClr val="accent1">
                    <a:lumMod val="75000"/>
                  </a:schemeClr>
                </a:solidFill>
              </a:rPr>
              <a:t>ell phones, smart phones, tablets</a:t>
            </a:r>
          </a:p>
          <a:p>
            <a:pPr marL="914400" lvl="1" indent="-457200" algn="l">
              <a:buFont typeface="Arial" panose="020B0604020202020204" pitchFamily="34" charset="0"/>
              <a:buChar char="•"/>
            </a:pPr>
            <a:r>
              <a:rPr lang="en-US" sz="2400" dirty="0" smtClean="0">
                <a:solidFill>
                  <a:schemeClr val="accent1">
                    <a:lumMod val="75000"/>
                  </a:schemeClr>
                </a:solidFill>
              </a:rPr>
              <a:t>Retrieve devices</a:t>
            </a:r>
          </a:p>
          <a:p>
            <a:pPr marL="914400" lvl="1" indent="-457200" algn="l">
              <a:buFont typeface="Arial" panose="020B0604020202020204" pitchFamily="34" charset="0"/>
              <a:buChar char="•"/>
            </a:pPr>
            <a:r>
              <a:rPr lang="en-US" sz="2400" dirty="0" smtClean="0">
                <a:solidFill>
                  <a:schemeClr val="accent1">
                    <a:lumMod val="75000"/>
                  </a:schemeClr>
                </a:solidFill>
              </a:rPr>
              <a:t>Change passwords</a:t>
            </a:r>
          </a:p>
          <a:p>
            <a:pPr marL="914400" lvl="1" indent="-457200" algn="l">
              <a:buFont typeface="Arial" panose="020B0604020202020204" pitchFamily="34" charset="0"/>
              <a:buChar char="•"/>
            </a:pPr>
            <a:r>
              <a:rPr lang="en-US" sz="2400" dirty="0" smtClean="0">
                <a:solidFill>
                  <a:schemeClr val="accent1">
                    <a:lumMod val="75000"/>
                  </a:schemeClr>
                </a:solidFill>
              </a:rPr>
              <a:t>Detach from internet and network</a:t>
            </a:r>
          </a:p>
          <a:p>
            <a:pPr marL="914400" lvl="1" indent="-457200" algn="l">
              <a:buFont typeface="Arial" panose="020B0604020202020204" pitchFamily="34" charset="0"/>
              <a:buChar char="•"/>
            </a:pPr>
            <a:r>
              <a:rPr lang="en-US" sz="2400" dirty="0" smtClean="0">
                <a:solidFill>
                  <a:schemeClr val="accent1">
                    <a:lumMod val="75000"/>
                  </a:schemeClr>
                </a:solidFill>
              </a:rPr>
              <a:t>Back up or mirror hard drives</a:t>
            </a:r>
          </a:p>
          <a:p>
            <a:pPr marL="914400" lvl="1" indent="-457200" algn="l">
              <a:buFont typeface="Arial" panose="020B0604020202020204" pitchFamily="34" charset="0"/>
              <a:buChar char="•"/>
            </a:pPr>
            <a:r>
              <a:rPr lang="en-US" sz="2400" dirty="0" smtClean="0">
                <a:solidFill>
                  <a:schemeClr val="accent1">
                    <a:lumMod val="75000"/>
                  </a:schemeClr>
                </a:solidFill>
              </a:rPr>
              <a:t>Prevent deletion of files</a:t>
            </a:r>
          </a:p>
          <a:p>
            <a:pPr marL="914400" lvl="1" indent="-457200" algn="l">
              <a:buFont typeface="Arial" panose="020B0604020202020204" pitchFamily="34" charset="0"/>
              <a:buChar char="•"/>
            </a:pPr>
            <a:r>
              <a:rPr lang="en-US" sz="2400" dirty="0" smtClean="0">
                <a:solidFill>
                  <a:schemeClr val="accent1">
                    <a:lumMod val="75000"/>
                  </a:schemeClr>
                </a:solidFill>
              </a:rPr>
              <a:t>Scan for viruses and malware</a:t>
            </a:r>
          </a:p>
        </p:txBody>
      </p:sp>
    </p:spTree>
    <p:extLst>
      <p:ext uri="{BB962C8B-B14F-4D97-AF65-F5344CB8AC3E}">
        <p14:creationId xmlns:p14="http://schemas.microsoft.com/office/powerpoint/2010/main" val="12353882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600"/>
          </a:xfrm>
          <a:gradFill>
            <a:gsLst>
              <a:gs pos="0">
                <a:schemeClr val="accent1">
                  <a:tint val="66000"/>
                  <a:satMod val="160000"/>
                </a:schemeClr>
              </a:gs>
              <a:gs pos="50000">
                <a:schemeClr val="accent1">
                  <a:tint val="44500"/>
                  <a:satMod val="160000"/>
                </a:schemeClr>
              </a:gs>
              <a:gs pos="100000">
                <a:schemeClr val="accent1">
                  <a:lumMod val="60000"/>
                  <a:lumOff val="40000"/>
                </a:schemeClr>
              </a:gs>
            </a:gsLst>
            <a:lin ang="5400000" scaled="0"/>
          </a:gradFill>
        </p:spPr>
        <p:txBody>
          <a:bodyPr>
            <a:noAutofit/>
          </a:bodyPr>
          <a:lstStyle/>
          <a:p>
            <a:r>
              <a:rPr lang="en-US" sz="3200" dirty="0" smtClean="0"/>
              <a:t>How to Handle the Death of an Employee</a:t>
            </a:r>
            <a:br>
              <a:rPr lang="en-US" sz="3200" dirty="0" smtClean="0"/>
            </a:br>
            <a:r>
              <a:rPr lang="en-US" sz="1800" dirty="0" smtClean="0"/>
              <a:t>Raymond L. Hogge, Jr.</a:t>
            </a:r>
            <a:endParaRPr lang="en-US" sz="1800" dirty="0"/>
          </a:p>
        </p:txBody>
      </p:sp>
      <p:sp>
        <p:nvSpPr>
          <p:cNvPr id="3" name="Subtitle 2"/>
          <p:cNvSpPr>
            <a:spLocks noGrp="1"/>
          </p:cNvSpPr>
          <p:nvPr>
            <p:ph type="subTitle" idx="1"/>
          </p:nvPr>
        </p:nvSpPr>
        <p:spPr>
          <a:xfrm>
            <a:off x="457200" y="1219200"/>
            <a:ext cx="8229600" cy="5181600"/>
          </a:xfrm>
        </p:spPr>
        <p:txBody>
          <a:bodyPr>
            <a:normAutofit/>
          </a:bodyPr>
          <a:lstStyle/>
          <a:p>
            <a:r>
              <a:rPr lang="en-US" b="1" dirty="0" smtClean="0">
                <a:solidFill>
                  <a:schemeClr val="accent1">
                    <a:lumMod val="75000"/>
                  </a:schemeClr>
                </a:solidFill>
              </a:rPr>
              <a:t>Moving Forward</a:t>
            </a:r>
          </a:p>
          <a:p>
            <a:pPr algn="l"/>
            <a:r>
              <a:rPr lang="en-US" sz="2800" dirty="0" smtClean="0">
                <a:solidFill>
                  <a:schemeClr val="accent1">
                    <a:lumMod val="75000"/>
                  </a:schemeClr>
                </a:solidFill>
              </a:rPr>
              <a:t>Company Property and Security</a:t>
            </a:r>
          </a:p>
          <a:p>
            <a:pPr marL="457200" indent="-457200" algn="l">
              <a:buFont typeface="Arial" panose="020B0604020202020204" pitchFamily="34" charset="0"/>
              <a:buChar char="•"/>
            </a:pPr>
            <a:r>
              <a:rPr lang="en-US" sz="2800" dirty="0" smtClean="0">
                <a:solidFill>
                  <a:schemeClr val="accent1">
                    <a:lumMod val="75000"/>
                  </a:schemeClr>
                </a:solidFill>
              </a:rPr>
              <a:t>Company email </a:t>
            </a:r>
            <a:endParaRPr lang="en-US" sz="2400" dirty="0" smtClean="0">
              <a:solidFill>
                <a:schemeClr val="accent1">
                  <a:lumMod val="75000"/>
                </a:schemeClr>
              </a:solidFill>
            </a:endParaRPr>
          </a:p>
          <a:p>
            <a:pPr marL="914400" lvl="1" indent="-457200" algn="l">
              <a:buFont typeface="Arial" panose="020B0604020202020204" pitchFamily="34" charset="0"/>
              <a:buChar char="•"/>
            </a:pPr>
            <a:r>
              <a:rPr lang="en-US" sz="2400" dirty="0" smtClean="0">
                <a:solidFill>
                  <a:schemeClr val="accent1">
                    <a:lumMod val="75000"/>
                  </a:schemeClr>
                </a:solidFill>
              </a:rPr>
              <a:t>Change passwords</a:t>
            </a:r>
          </a:p>
          <a:p>
            <a:pPr marL="914400" lvl="1" indent="-457200" algn="l">
              <a:buFont typeface="Arial" panose="020B0604020202020204" pitchFamily="34" charset="0"/>
              <a:buChar char="•"/>
            </a:pPr>
            <a:r>
              <a:rPr lang="en-US" sz="2400" dirty="0" smtClean="0">
                <a:solidFill>
                  <a:schemeClr val="accent1">
                    <a:lumMod val="75000"/>
                  </a:schemeClr>
                </a:solidFill>
              </a:rPr>
              <a:t>Immediately back up all, including deleted items</a:t>
            </a:r>
            <a:endParaRPr lang="en-US" sz="2000" dirty="0" smtClean="0">
              <a:solidFill>
                <a:schemeClr val="accent1">
                  <a:lumMod val="75000"/>
                </a:schemeClr>
              </a:solidFill>
            </a:endParaRPr>
          </a:p>
          <a:p>
            <a:pPr marL="914400" lvl="1" indent="-457200" algn="l">
              <a:buFont typeface="Arial" panose="020B0604020202020204" pitchFamily="34" charset="0"/>
              <a:buChar char="•"/>
            </a:pPr>
            <a:r>
              <a:rPr lang="en-US" sz="2400" dirty="0" smtClean="0">
                <a:solidFill>
                  <a:schemeClr val="accent1">
                    <a:lumMod val="75000"/>
                  </a:schemeClr>
                </a:solidFill>
              </a:rPr>
              <a:t>Scan for viruses and malware</a:t>
            </a:r>
            <a:endParaRPr lang="en-US" sz="2400" dirty="0">
              <a:solidFill>
                <a:schemeClr val="accent1">
                  <a:lumMod val="75000"/>
                </a:schemeClr>
              </a:solidFill>
            </a:endParaRPr>
          </a:p>
        </p:txBody>
      </p:sp>
    </p:spTree>
    <p:extLst>
      <p:ext uri="{BB962C8B-B14F-4D97-AF65-F5344CB8AC3E}">
        <p14:creationId xmlns:p14="http://schemas.microsoft.com/office/powerpoint/2010/main" val="34813684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600"/>
          </a:xfrm>
          <a:gradFill>
            <a:gsLst>
              <a:gs pos="0">
                <a:schemeClr val="accent1">
                  <a:tint val="66000"/>
                  <a:satMod val="160000"/>
                </a:schemeClr>
              </a:gs>
              <a:gs pos="50000">
                <a:schemeClr val="accent1">
                  <a:tint val="44500"/>
                  <a:satMod val="160000"/>
                </a:schemeClr>
              </a:gs>
              <a:gs pos="100000">
                <a:schemeClr val="accent1">
                  <a:lumMod val="60000"/>
                  <a:lumOff val="40000"/>
                </a:schemeClr>
              </a:gs>
            </a:gsLst>
            <a:lin ang="5400000" scaled="0"/>
          </a:gradFill>
        </p:spPr>
        <p:txBody>
          <a:bodyPr>
            <a:noAutofit/>
          </a:bodyPr>
          <a:lstStyle/>
          <a:p>
            <a:r>
              <a:rPr lang="en-US" sz="3200" dirty="0" smtClean="0"/>
              <a:t>How to Handle the Death of an Employee</a:t>
            </a:r>
            <a:br>
              <a:rPr lang="en-US" sz="3200" dirty="0" smtClean="0"/>
            </a:br>
            <a:r>
              <a:rPr lang="en-US" sz="1800" dirty="0" smtClean="0"/>
              <a:t>Raymond L. Hogge, Jr.</a:t>
            </a:r>
            <a:endParaRPr lang="en-US" sz="1800" dirty="0"/>
          </a:p>
        </p:txBody>
      </p:sp>
      <p:sp>
        <p:nvSpPr>
          <p:cNvPr id="3" name="Subtitle 2"/>
          <p:cNvSpPr>
            <a:spLocks noGrp="1"/>
          </p:cNvSpPr>
          <p:nvPr>
            <p:ph type="subTitle" idx="1"/>
          </p:nvPr>
        </p:nvSpPr>
        <p:spPr>
          <a:xfrm>
            <a:off x="457200" y="1219200"/>
            <a:ext cx="8229600" cy="5181600"/>
          </a:xfrm>
        </p:spPr>
        <p:txBody>
          <a:bodyPr/>
          <a:lstStyle/>
          <a:p>
            <a:r>
              <a:rPr lang="en-US" b="1" dirty="0" smtClean="0">
                <a:solidFill>
                  <a:schemeClr val="accent1">
                    <a:lumMod val="75000"/>
                  </a:schemeClr>
                </a:solidFill>
              </a:rPr>
              <a:t>Moving Forward</a:t>
            </a:r>
          </a:p>
          <a:p>
            <a:pPr algn="l"/>
            <a:r>
              <a:rPr lang="en-US" sz="2800" dirty="0" smtClean="0">
                <a:solidFill>
                  <a:schemeClr val="accent1">
                    <a:lumMod val="75000"/>
                  </a:schemeClr>
                </a:solidFill>
              </a:rPr>
              <a:t>Company Property and Security</a:t>
            </a:r>
          </a:p>
          <a:p>
            <a:pPr marL="457200" indent="-457200" algn="l">
              <a:buFont typeface="Arial" panose="020B0604020202020204" pitchFamily="34" charset="0"/>
              <a:buChar char="•"/>
            </a:pPr>
            <a:r>
              <a:rPr lang="en-US" sz="2800" dirty="0" smtClean="0">
                <a:solidFill>
                  <a:schemeClr val="accent1">
                    <a:lumMod val="75000"/>
                  </a:schemeClr>
                </a:solidFill>
              </a:rPr>
              <a:t>Company credit </a:t>
            </a:r>
            <a:r>
              <a:rPr lang="en-US" sz="2800" dirty="0">
                <a:solidFill>
                  <a:schemeClr val="accent1">
                    <a:lumMod val="75000"/>
                  </a:schemeClr>
                </a:solidFill>
              </a:rPr>
              <a:t>c</a:t>
            </a:r>
            <a:r>
              <a:rPr lang="en-US" sz="2800" dirty="0" smtClean="0">
                <a:solidFill>
                  <a:schemeClr val="accent1">
                    <a:lumMod val="75000"/>
                  </a:schemeClr>
                </a:solidFill>
              </a:rPr>
              <a:t>ards</a:t>
            </a:r>
          </a:p>
          <a:p>
            <a:pPr marL="914400" lvl="1" indent="-457200" algn="l">
              <a:buFont typeface="Arial" panose="020B0604020202020204" pitchFamily="34" charset="0"/>
              <a:buChar char="•"/>
            </a:pPr>
            <a:r>
              <a:rPr lang="en-US" sz="2400" dirty="0" smtClean="0">
                <a:solidFill>
                  <a:schemeClr val="accent1">
                    <a:lumMod val="75000"/>
                  </a:schemeClr>
                </a:solidFill>
              </a:rPr>
              <a:t>Deactivate</a:t>
            </a:r>
          </a:p>
          <a:p>
            <a:pPr marL="914400" lvl="1" indent="-457200" algn="l">
              <a:buFont typeface="Arial" panose="020B0604020202020204" pitchFamily="34" charset="0"/>
              <a:buChar char="•"/>
            </a:pPr>
            <a:r>
              <a:rPr lang="en-US" sz="2400" dirty="0" smtClean="0">
                <a:solidFill>
                  <a:schemeClr val="accent1">
                    <a:lumMod val="75000"/>
                  </a:schemeClr>
                </a:solidFill>
              </a:rPr>
              <a:t>Retrieve</a:t>
            </a:r>
            <a:endParaRPr lang="en-US" sz="2800" dirty="0" smtClean="0">
              <a:solidFill>
                <a:schemeClr val="accent1">
                  <a:lumMod val="75000"/>
                </a:schemeClr>
              </a:solidFill>
            </a:endParaRPr>
          </a:p>
          <a:p>
            <a:pPr algn="l"/>
            <a:endParaRPr lang="en-US" sz="2800" dirty="0">
              <a:solidFill>
                <a:schemeClr val="accent1">
                  <a:lumMod val="75000"/>
                </a:schemeClr>
              </a:solidFill>
            </a:endParaRPr>
          </a:p>
        </p:txBody>
      </p:sp>
    </p:spTree>
    <p:extLst>
      <p:ext uri="{BB962C8B-B14F-4D97-AF65-F5344CB8AC3E}">
        <p14:creationId xmlns:p14="http://schemas.microsoft.com/office/powerpoint/2010/main" val="42795898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600"/>
          </a:xfrm>
          <a:gradFill>
            <a:gsLst>
              <a:gs pos="0">
                <a:schemeClr val="accent1">
                  <a:tint val="66000"/>
                  <a:satMod val="160000"/>
                </a:schemeClr>
              </a:gs>
              <a:gs pos="50000">
                <a:schemeClr val="accent1">
                  <a:tint val="44500"/>
                  <a:satMod val="160000"/>
                </a:schemeClr>
              </a:gs>
              <a:gs pos="100000">
                <a:schemeClr val="accent1">
                  <a:lumMod val="60000"/>
                  <a:lumOff val="40000"/>
                </a:schemeClr>
              </a:gs>
            </a:gsLst>
            <a:lin ang="5400000" scaled="0"/>
          </a:gradFill>
        </p:spPr>
        <p:txBody>
          <a:bodyPr>
            <a:noAutofit/>
          </a:bodyPr>
          <a:lstStyle/>
          <a:p>
            <a:r>
              <a:rPr lang="en-US" sz="3200" dirty="0" smtClean="0"/>
              <a:t>How to Handle the Death of an Employee</a:t>
            </a:r>
            <a:br>
              <a:rPr lang="en-US" sz="3200" dirty="0" smtClean="0"/>
            </a:br>
            <a:r>
              <a:rPr lang="en-US" sz="1800" dirty="0" smtClean="0"/>
              <a:t>Raymond L. Hogge, Jr.</a:t>
            </a:r>
            <a:endParaRPr lang="en-US" sz="1800" dirty="0"/>
          </a:p>
        </p:txBody>
      </p:sp>
      <p:sp>
        <p:nvSpPr>
          <p:cNvPr id="3" name="Subtitle 2"/>
          <p:cNvSpPr>
            <a:spLocks noGrp="1"/>
          </p:cNvSpPr>
          <p:nvPr>
            <p:ph type="subTitle" idx="1"/>
          </p:nvPr>
        </p:nvSpPr>
        <p:spPr>
          <a:xfrm>
            <a:off x="457200" y="1219200"/>
            <a:ext cx="8229600" cy="5181600"/>
          </a:xfrm>
        </p:spPr>
        <p:txBody>
          <a:bodyPr/>
          <a:lstStyle/>
          <a:p>
            <a:r>
              <a:rPr lang="en-US" b="1" dirty="0" smtClean="0">
                <a:solidFill>
                  <a:schemeClr val="accent1">
                    <a:lumMod val="75000"/>
                  </a:schemeClr>
                </a:solidFill>
              </a:rPr>
              <a:t>Moving Forward</a:t>
            </a:r>
          </a:p>
          <a:p>
            <a:pPr algn="l"/>
            <a:r>
              <a:rPr lang="en-US" sz="2800" dirty="0" smtClean="0">
                <a:solidFill>
                  <a:schemeClr val="accent1">
                    <a:lumMod val="75000"/>
                  </a:schemeClr>
                </a:solidFill>
              </a:rPr>
              <a:t>Company Property and Security</a:t>
            </a:r>
          </a:p>
          <a:p>
            <a:pPr marL="457200" indent="-457200" algn="l">
              <a:buFont typeface="Arial" panose="020B0604020202020204" pitchFamily="34" charset="0"/>
              <a:buChar char="•"/>
            </a:pPr>
            <a:r>
              <a:rPr lang="en-US" sz="2800" dirty="0" smtClean="0">
                <a:solidFill>
                  <a:schemeClr val="accent1">
                    <a:lumMod val="75000"/>
                  </a:schemeClr>
                </a:solidFill>
              </a:rPr>
              <a:t>Company identification cards and badges</a:t>
            </a:r>
          </a:p>
          <a:p>
            <a:pPr marL="914400" lvl="1" indent="-457200" algn="l">
              <a:buFont typeface="Arial" panose="020B0604020202020204" pitchFamily="34" charset="0"/>
              <a:buChar char="•"/>
            </a:pPr>
            <a:r>
              <a:rPr lang="en-US" sz="2400" dirty="0" smtClean="0">
                <a:solidFill>
                  <a:schemeClr val="accent1">
                    <a:lumMod val="75000"/>
                  </a:schemeClr>
                </a:solidFill>
              </a:rPr>
              <a:t>Deactivate</a:t>
            </a:r>
          </a:p>
          <a:p>
            <a:pPr marL="914400" lvl="1" indent="-457200" algn="l">
              <a:buFont typeface="Arial" panose="020B0604020202020204" pitchFamily="34" charset="0"/>
              <a:buChar char="•"/>
            </a:pPr>
            <a:r>
              <a:rPr lang="en-US" sz="2400" dirty="0" smtClean="0">
                <a:solidFill>
                  <a:schemeClr val="accent1">
                    <a:lumMod val="75000"/>
                  </a:schemeClr>
                </a:solidFill>
              </a:rPr>
              <a:t>Retrieve</a:t>
            </a:r>
          </a:p>
          <a:p>
            <a:pPr marL="457200" indent="-457200" algn="l">
              <a:buFont typeface="Arial" panose="020B0604020202020204" pitchFamily="34" charset="0"/>
              <a:buChar char="•"/>
            </a:pPr>
            <a:endParaRPr lang="en-US" sz="2800" dirty="0" smtClean="0">
              <a:solidFill>
                <a:schemeClr val="accent1">
                  <a:lumMod val="75000"/>
                </a:schemeClr>
              </a:solidFill>
            </a:endParaRPr>
          </a:p>
          <a:p>
            <a:pPr algn="l"/>
            <a:endParaRPr lang="en-US" sz="2800" dirty="0">
              <a:solidFill>
                <a:schemeClr val="accent1">
                  <a:lumMod val="75000"/>
                </a:schemeClr>
              </a:solidFill>
            </a:endParaRPr>
          </a:p>
        </p:txBody>
      </p:sp>
    </p:spTree>
    <p:extLst>
      <p:ext uri="{BB962C8B-B14F-4D97-AF65-F5344CB8AC3E}">
        <p14:creationId xmlns:p14="http://schemas.microsoft.com/office/powerpoint/2010/main" val="19733682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600"/>
          </a:xfrm>
          <a:gradFill>
            <a:gsLst>
              <a:gs pos="0">
                <a:schemeClr val="accent1">
                  <a:tint val="66000"/>
                  <a:satMod val="160000"/>
                </a:schemeClr>
              </a:gs>
              <a:gs pos="50000">
                <a:schemeClr val="accent1">
                  <a:tint val="44500"/>
                  <a:satMod val="160000"/>
                </a:schemeClr>
              </a:gs>
              <a:gs pos="100000">
                <a:schemeClr val="accent1">
                  <a:lumMod val="60000"/>
                  <a:lumOff val="40000"/>
                </a:schemeClr>
              </a:gs>
            </a:gsLst>
            <a:lin ang="5400000" scaled="0"/>
          </a:gradFill>
        </p:spPr>
        <p:txBody>
          <a:bodyPr>
            <a:noAutofit/>
          </a:bodyPr>
          <a:lstStyle/>
          <a:p>
            <a:r>
              <a:rPr lang="en-US" sz="3200" dirty="0" smtClean="0"/>
              <a:t>How to Handle the Death of an Employee</a:t>
            </a:r>
            <a:br>
              <a:rPr lang="en-US" sz="3200" dirty="0" smtClean="0"/>
            </a:br>
            <a:r>
              <a:rPr lang="en-US" sz="1800" dirty="0" smtClean="0"/>
              <a:t>Raymond L. Hogge, Jr.</a:t>
            </a:r>
            <a:endParaRPr lang="en-US" sz="1800" dirty="0"/>
          </a:p>
        </p:txBody>
      </p:sp>
      <p:sp>
        <p:nvSpPr>
          <p:cNvPr id="3" name="Subtitle 2"/>
          <p:cNvSpPr>
            <a:spLocks noGrp="1"/>
          </p:cNvSpPr>
          <p:nvPr>
            <p:ph type="subTitle" idx="1"/>
          </p:nvPr>
        </p:nvSpPr>
        <p:spPr>
          <a:xfrm>
            <a:off x="457200" y="1219200"/>
            <a:ext cx="8229600" cy="5181600"/>
          </a:xfrm>
        </p:spPr>
        <p:txBody>
          <a:bodyPr/>
          <a:lstStyle/>
          <a:p>
            <a:r>
              <a:rPr lang="en-US" b="1" dirty="0" smtClean="0">
                <a:solidFill>
                  <a:schemeClr val="accent1">
                    <a:lumMod val="75000"/>
                  </a:schemeClr>
                </a:solidFill>
              </a:rPr>
              <a:t>Moving Forward</a:t>
            </a:r>
          </a:p>
          <a:p>
            <a:pPr algn="l"/>
            <a:r>
              <a:rPr lang="en-US" sz="2800" dirty="0" smtClean="0">
                <a:solidFill>
                  <a:srgbClr val="FF0000"/>
                </a:solidFill>
              </a:rPr>
              <a:t>Employee Grief and Productivity</a:t>
            </a:r>
          </a:p>
          <a:p>
            <a:pPr marL="457200" indent="-457200" algn="l">
              <a:buFont typeface="Arial" panose="020B0604020202020204" pitchFamily="34" charset="0"/>
              <a:buChar char="•"/>
            </a:pPr>
            <a:r>
              <a:rPr lang="en-US" sz="2800" dirty="0" smtClean="0">
                <a:solidFill>
                  <a:schemeClr val="accent1">
                    <a:lumMod val="75000"/>
                  </a:schemeClr>
                </a:solidFill>
              </a:rPr>
              <a:t>Employers should monitor staff moral and productivity in the days and weeks following the death of an employee</a:t>
            </a:r>
          </a:p>
          <a:p>
            <a:pPr marL="457200" indent="-457200" algn="l">
              <a:buFont typeface="Arial" panose="020B0604020202020204" pitchFamily="34" charset="0"/>
              <a:buChar char="•"/>
            </a:pPr>
            <a:r>
              <a:rPr lang="en-US" sz="2800" dirty="0" smtClean="0">
                <a:solidFill>
                  <a:schemeClr val="accent1">
                    <a:lumMod val="75000"/>
                  </a:schemeClr>
                </a:solidFill>
              </a:rPr>
              <a:t>Understanding and responding appropriately to employee reactions is necessary for effective management</a:t>
            </a:r>
            <a:endParaRPr lang="en-US" sz="2800" dirty="0">
              <a:solidFill>
                <a:schemeClr val="accent1">
                  <a:lumMod val="75000"/>
                </a:schemeClr>
              </a:solidFill>
            </a:endParaRPr>
          </a:p>
        </p:txBody>
      </p:sp>
    </p:spTree>
    <p:extLst>
      <p:ext uri="{BB962C8B-B14F-4D97-AF65-F5344CB8AC3E}">
        <p14:creationId xmlns:p14="http://schemas.microsoft.com/office/powerpoint/2010/main" val="41686655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600"/>
          </a:xfrm>
          <a:gradFill>
            <a:gsLst>
              <a:gs pos="0">
                <a:schemeClr val="accent1">
                  <a:tint val="66000"/>
                  <a:satMod val="160000"/>
                </a:schemeClr>
              </a:gs>
              <a:gs pos="50000">
                <a:schemeClr val="accent1">
                  <a:tint val="44500"/>
                  <a:satMod val="160000"/>
                </a:schemeClr>
              </a:gs>
              <a:gs pos="100000">
                <a:schemeClr val="accent1">
                  <a:lumMod val="60000"/>
                  <a:lumOff val="40000"/>
                </a:schemeClr>
              </a:gs>
            </a:gsLst>
            <a:lin ang="5400000" scaled="0"/>
          </a:gradFill>
        </p:spPr>
        <p:txBody>
          <a:bodyPr>
            <a:noAutofit/>
          </a:bodyPr>
          <a:lstStyle/>
          <a:p>
            <a:r>
              <a:rPr lang="en-US" sz="3200" dirty="0" smtClean="0"/>
              <a:t>How to Handle the Death of an Employee</a:t>
            </a:r>
            <a:br>
              <a:rPr lang="en-US" sz="3200" dirty="0" smtClean="0"/>
            </a:br>
            <a:r>
              <a:rPr lang="en-US" sz="1800" dirty="0" smtClean="0"/>
              <a:t>Raymond L. Hogge, Jr.</a:t>
            </a:r>
            <a:endParaRPr lang="en-US" sz="1800" dirty="0"/>
          </a:p>
        </p:txBody>
      </p:sp>
      <p:sp>
        <p:nvSpPr>
          <p:cNvPr id="3" name="Subtitle 2"/>
          <p:cNvSpPr>
            <a:spLocks noGrp="1"/>
          </p:cNvSpPr>
          <p:nvPr>
            <p:ph type="subTitle" idx="1"/>
          </p:nvPr>
        </p:nvSpPr>
        <p:spPr>
          <a:xfrm>
            <a:off x="457200" y="1219200"/>
            <a:ext cx="8229600" cy="5181600"/>
          </a:xfrm>
        </p:spPr>
        <p:txBody>
          <a:bodyPr/>
          <a:lstStyle/>
          <a:p>
            <a:r>
              <a:rPr lang="en-US" b="1" dirty="0" smtClean="0">
                <a:solidFill>
                  <a:schemeClr val="accent1">
                    <a:lumMod val="75000"/>
                  </a:schemeClr>
                </a:solidFill>
              </a:rPr>
              <a:t>Moving Forward</a:t>
            </a:r>
          </a:p>
          <a:p>
            <a:pPr algn="l"/>
            <a:r>
              <a:rPr lang="en-US" sz="2800" dirty="0" smtClean="0">
                <a:solidFill>
                  <a:schemeClr val="accent1">
                    <a:lumMod val="75000"/>
                  </a:schemeClr>
                </a:solidFill>
              </a:rPr>
              <a:t>Employee Grief and Productivity</a:t>
            </a:r>
          </a:p>
          <a:p>
            <a:pPr marL="457200" indent="-457200" algn="l">
              <a:buFont typeface="Arial" panose="020B0604020202020204" pitchFamily="34" charset="0"/>
              <a:buChar char="•"/>
            </a:pPr>
            <a:r>
              <a:rPr lang="en-US" sz="2800" dirty="0" smtClean="0">
                <a:solidFill>
                  <a:schemeClr val="accent1">
                    <a:lumMod val="75000"/>
                  </a:schemeClr>
                </a:solidFill>
              </a:rPr>
              <a:t>Five stages of grief</a:t>
            </a:r>
          </a:p>
          <a:p>
            <a:pPr marL="914400" lvl="1" indent="-457200" algn="l">
              <a:buFont typeface="Arial" panose="020B0604020202020204" pitchFamily="34" charset="0"/>
              <a:buChar char="•"/>
            </a:pPr>
            <a:r>
              <a:rPr lang="en-US" sz="2400" dirty="0" smtClean="0">
                <a:solidFill>
                  <a:schemeClr val="accent1">
                    <a:lumMod val="75000"/>
                  </a:schemeClr>
                </a:solidFill>
              </a:rPr>
              <a:t>Denial</a:t>
            </a:r>
          </a:p>
          <a:p>
            <a:pPr marL="914400" lvl="1" indent="-457200" algn="l">
              <a:buFont typeface="Arial" panose="020B0604020202020204" pitchFamily="34" charset="0"/>
              <a:buChar char="•"/>
            </a:pPr>
            <a:r>
              <a:rPr lang="en-US" sz="2400" dirty="0" smtClean="0">
                <a:solidFill>
                  <a:schemeClr val="accent1">
                    <a:lumMod val="75000"/>
                  </a:schemeClr>
                </a:solidFill>
              </a:rPr>
              <a:t>Anger</a:t>
            </a:r>
          </a:p>
          <a:p>
            <a:pPr marL="914400" lvl="1" indent="-457200" algn="l">
              <a:buFont typeface="Arial" panose="020B0604020202020204" pitchFamily="34" charset="0"/>
              <a:buChar char="•"/>
            </a:pPr>
            <a:r>
              <a:rPr lang="en-US" sz="2400" dirty="0" smtClean="0">
                <a:solidFill>
                  <a:schemeClr val="accent1">
                    <a:lumMod val="75000"/>
                  </a:schemeClr>
                </a:solidFill>
              </a:rPr>
              <a:t>Bargaining</a:t>
            </a:r>
          </a:p>
          <a:p>
            <a:pPr marL="914400" lvl="1" indent="-457200" algn="l">
              <a:buFont typeface="Arial" panose="020B0604020202020204" pitchFamily="34" charset="0"/>
              <a:buChar char="•"/>
            </a:pPr>
            <a:r>
              <a:rPr lang="en-US" sz="2400" dirty="0" smtClean="0">
                <a:solidFill>
                  <a:schemeClr val="accent1">
                    <a:lumMod val="75000"/>
                  </a:schemeClr>
                </a:solidFill>
              </a:rPr>
              <a:t>Depression</a:t>
            </a:r>
          </a:p>
          <a:p>
            <a:pPr marL="914400" lvl="1" indent="-457200" algn="l">
              <a:buFont typeface="Arial" panose="020B0604020202020204" pitchFamily="34" charset="0"/>
              <a:buChar char="•"/>
            </a:pPr>
            <a:r>
              <a:rPr lang="en-US" sz="2400" dirty="0" smtClean="0">
                <a:solidFill>
                  <a:schemeClr val="accent1">
                    <a:lumMod val="75000"/>
                  </a:schemeClr>
                </a:solidFill>
              </a:rPr>
              <a:t>Acceptance</a:t>
            </a:r>
          </a:p>
          <a:p>
            <a:pPr marL="914400" lvl="1" indent="-457200" algn="l">
              <a:buFont typeface="Arial" panose="020B0604020202020204" pitchFamily="34" charset="0"/>
              <a:buChar char="•"/>
            </a:pPr>
            <a:endParaRPr lang="en-US" sz="2400" dirty="0">
              <a:solidFill>
                <a:schemeClr val="accent1">
                  <a:lumMod val="75000"/>
                </a:schemeClr>
              </a:solidFill>
            </a:endParaRPr>
          </a:p>
        </p:txBody>
      </p:sp>
    </p:spTree>
    <p:extLst>
      <p:ext uri="{BB962C8B-B14F-4D97-AF65-F5344CB8AC3E}">
        <p14:creationId xmlns:p14="http://schemas.microsoft.com/office/powerpoint/2010/main" val="875141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600"/>
          </a:xfrm>
          <a:gradFill>
            <a:gsLst>
              <a:gs pos="0">
                <a:schemeClr val="accent1">
                  <a:tint val="66000"/>
                  <a:satMod val="160000"/>
                </a:schemeClr>
              </a:gs>
              <a:gs pos="50000">
                <a:schemeClr val="accent1">
                  <a:tint val="44500"/>
                  <a:satMod val="160000"/>
                </a:schemeClr>
              </a:gs>
              <a:gs pos="100000">
                <a:schemeClr val="accent1">
                  <a:lumMod val="60000"/>
                  <a:lumOff val="40000"/>
                </a:schemeClr>
              </a:gs>
            </a:gsLst>
            <a:lin ang="5400000" scaled="0"/>
          </a:gradFill>
        </p:spPr>
        <p:txBody>
          <a:bodyPr>
            <a:noAutofit/>
          </a:bodyPr>
          <a:lstStyle/>
          <a:p>
            <a:r>
              <a:rPr lang="en-US" sz="3200" dirty="0" smtClean="0"/>
              <a:t>How to Handle the Death of an Employee</a:t>
            </a:r>
            <a:br>
              <a:rPr lang="en-US" sz="3200" dirty="0" smtClean="0"/>
            </a:br>
            <a:r>
              <a:rPr lang="en-US" sz="1800" dirty="0" smtClean="0"/>
              <a:t>Raymond L. Hogge, Jr.</a:t>
            </a:r>
            <a:endParaRPr lang="en-US" sz="1800" dirty="0"/>
          </a:p>
        </p:txBody>
      </p:sp>
      <p:sp>
        <p:nvSpPr>
          <p:cNvPr id="3" name="Subtitle 2"/>
          <p:cNvSpPr>
            <a:spLocks noGrp="1"/>
          </p:cNvSpPr>
          <p:nvPr>
            <p:ph type="subTitle" idx="1"/>
          </p:nvPr>
        </p:nvSpPr>
        <p:spPr>
          <a:xfrm>
            <a:off x="457200" y="1219200"/>
            <a:ext cx="8229600" cy="5181600"/>
          </a:xfrm>
        </p:spPr>
        <p:txBody>
          <a:bodyPr/>
          <a:lstStyle/>
          <a:p>
            <a:r>
              <a:rPr lang="en-US" b="1" dirty="0" smtClean="0">
                <a:solidFill>
                  <a:schemeClr val="accent1">
                    <a:lumMod val="75000"/>
                  </a:schemeClr>
                </a:solidFill>
              </a:rPr>
              <a:t>Moving Forward</a:t>
            </a:r>
          </a:p>
          <a:p>
            <a:pPr algn="l"/>
            <a:r>
              <a:rPr lang="en-US" sz="2800" dirty="0" smtClean="0">
                <a:solidFill>
                  <a:schemeClr val="accent1">
                    <a:lumMod val="75000"/>
                  </a:schemeClr>
                </a:solidFill>
              </a:rPr>
              <a:t>Employee Grief and Productivity</a:t>
            </a:r>
          </a:p>
          <a:p>
            <a:pPr marL="457200" indent="-457200" algn="l">
              <a:buFont typeface="Arial" panose="020B0604020202020204" pitchFamily="34" charset="0"/>
              <a:buChar char="•"/>
            </a:pPr>
            <a:r>
              <a:rPr lang="en-US" sz="2800" dirty="0" smtClean="0">
                <a:solidFill>
                  <a:schemeClr val="accent1">
                    <a:lumMod val="75000"/>
                  </a:schemeClr>
                </a:solidFill>
              </a:rPr>
              <a:t>Typical coworker reactions to employee death</a:t>
            </a:r>
          </a:p>
          <a:p>
            <a:pPr marL="914400" lvl="1" indent="-457200" algn="l">
              <a:buFont typeface="Arial" panose="020B0604020202020204" pitchFamily="34" charset="0"/>
              <a:buChar char="•"/>
            </a:pPr>
            <a:r>
              <a:rPr lang="en-US" sz="2400" dirty="0" smtClean="0">
                <a:solidFill>
                  <a:schemeClr val="accent1">
                    <a:lumMod val="75000"/>
                  </a:schemeClr>
                </a:solidFill>
              </a:rPr>
              <a:t>Shock, numbness, disbelief</a:t>
            </a:r>
          </a:p>
          <a:p>
            <a:pPr marL="914400" lvl="1" indent="-457200" algn="l">
              <a:buFont typeface="Arial" panose="020B0604020202020204" pitchFamily="34" charset="0"/>
              <a:buChar char="•"/>
            </a:pPr>
            <a:r>
              <a:rPr lang="en-US" sz="2400" dirty="0" smtClean="0">
                <a:solidFill>
                  <a:schemeClr val="accent1">
                    <a:lumMod val="75000"/>
                  </a:schemeClr>
                </a:solidFill>
              </a:rPr>
              <a:t>Anger, irritability</a:t>
            </a:r>
          </a:p>
          <a:p>
            <a:pPr marL="914400" lvl="1" indent="-457200" algn="l">
              <a:buFont typeface="Arial" panose="020B0604020202020204" pitchFamily="34" charset="0"/>
              <a:buChar char="•"/>
            </a:pPr>
            <a:r>
              <a:rPr lang="en-US" sz="2400" dirty="0" smtClean="0">
                <a:solidFill>
                  <a:schemeClr val="accent1">
                    <a:lumMod val="75000"/>
                  </a:schemeClr>
                </a:solidFill>
              </a:rPr>
              <a:t>Sadness, remorse</a:t>
            </a:r>
          </a:p>
          <a:p>
            <a:pPr marL="914400" lvl="1" indent="-457200" algn="l">
              <a:buFont typeface="Arial" panose="020B0604020202020204" pitchFamily="34" charset="0"/>
              <a:buChar char="•"/>
            </a:pPr>
            <a:r>
              <a:rPr lang="en-US" sz="2400" dirty="0" smtClean="0">
                <a:solidFill>
                  <a:schemeClr val="accent1">
                    <a:lumMod val="75000"/>
                  </a:schemeClr>
                </a:solidFill>
              </a:rPr>
              <a:t>Anxiety</a:t>
            </a:r>
          </a:p>
          <a:p>
            <a:pPr marL="914400" lvl="1" indent="-457200" algn="l">
              <a:buFont typeface="Arial" panose="020B0604020202020204" pitchFamily="34" charset="0"/>
              <a:buChar char="•"/>
            </a:pPr>
            <a:r>
              <a:rPr lang="en-US" sz="2400" dirty="0" smtClean="0">
                <a:solidFill>
                  <a:schemeClr val="accent1">
                    <a:lumMod val="75000"/>
                  </a:schemeClr>
                </a:solidFill>
              </a:rPr>
              <a:t>Decreased concentration and memory</a:t>
            </a:r>
          </a:p>
          <a:p>
            <a:pPr marL="914400" lvl="1" indent="-457200" algn="l">
              <a:buFont typeface="Arial" panose="020B0604020202020204" pitchFamily="34" charset="0"/>
              <a:buChar char="•"/>
            </a:pPr>
            <a:r>
              <a:rPr lang="en-US" sz="2400" dirty="0" smtClean="0">
                <a:solidFill>
                  <a:schemeClr val="accent1">
                    <a:lumMod val="75000"/>
                  </a:schemeClr>
                </a:solidFill>
              </a:rPr>
              <a:t>Headaches, stomach aches, muscle aches</a:t>
            </a:r>
            <a:endParaRPr lang="en-US" sz="2400" dirty="0">
              <a:solidFill>
                <a:schemeClr val="accent1">
                  <a:lumMod val="75000"/>
                </a:schemeClr>
              </a:solidFill>
            </a:endParaRPr>
          </a:p>
        </p:txBody>
      </p:sp>
    </p:spTree>
    <p:extLst>
      <p:ext uri="{BB962C8B-B14F-4D97-AF65-F5344CB8AC3E}">
        <p14:creationId xmlns:p14="http://schemas.microsoft.com/office/powerpoint/2010/main" val="31353893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600"/>
          </a:xfrm>
          <a:gradFill>
            <a:gsLst>
              <a:gs pos="0">
                <a:schemeClr val="accent1">
                  <a:tint val="66000"/>
                  <a:satMod val="160000"/>
                </a:schemeClr>
              </a:gs>
              <a:gs pos="50000">
                <a:schemeClr val="accent1">
                  <a:tint val="44500"/>
                  <a:satMod val="160000"/>
                </a:schemeClr>
              </a:gs>
              <a:gs pos="100000">
                <a:schemeClr val="accent1">
                  <a:lumMod val="60000"/>
                  <a:lumOff val="40000"/>
                </a:schemeClr>
              </a:gs>
            </a:gsLst>
            <a:lin ang="5400000" scaled="0"/>
          </a:gradFill>
        </p:spPr>
        <p:txBody>
          <a:bodyPr>
            <a:noAutofit/>
          </a:bodyPr>
          <a:lstStyle/>
          <a:p>
            <a:r>
              <a:rPr lang="en-US" sz="3200" dirty="0" smtClean="0"/>
              <a:t>How to Handle the Death of an Employee</a:t>
            </a:r>
            <a:br>
              <a:rPr lang="en-US" sz="3200" dirty="0" smtClean="0"/>
            </a:br>
            <a:r>
              <a:rPr lang="en-US" sz="1800" dirty="0" smtClean="0"/>
              <a:t>Raymond L. Hogge, Jr.</a:t>
            </a:r>
            <a:endParaRPr lang="en-US" sz="1800" dirty="0"/>
          </a:p>
        </p:txBody>
      </p:sp>
      <p:sp>
        <p:nvSpPr>
          <p:cNvPr id="3" name="Subtitle 2"/>
          <p:cNvSpPr>
            <a:spLocks noGrp="1"/>
          </p:cNvSpPr>
          <p:nvPr>
            <p:ph type="subTitle" idx="1"/>
          </p:nvPr>
        </p:nvSpPr>
        <p:spPr>
          <a:xfrm>
            <a:off x="457200" y="1219200"/>
            <a:ext cx="8229600" cy="5334000"/>
          </a:xfrm>
        </p:spPr>
        <p:txBody>
          <a:bodyPr>
            <a:normAutofit lnSpcReduction="10000"/>
          </a:bodyPr>
          <a:lstStyle/>
          <a:p>
            <a:r>
              <a:rPr lang="en-US" b="1" dirty="0" smtClean="0">
                <a:solidFill>
                  <a:schemeClr val="accent1">
                    <a:lumMod val="75000"/>
                  </a:schemeClr>
                </a:solidFill>
              </a:rPr>
              <a:t>Moving Forward</a:t>
            </a:r>
          </a:p>
          <a:p>
            <a:pPr algn="l"/>
            <a:r>
              <a:rPr lang="en-US" sz="2800" dirty="0" smtClean="0">
                <a:solidFill>
                  <a:schemeClr val="accent1">
                    <a:lumMod val="75000"/>
                  </a:schemeClr>
                </a:solidFill>
              </a:rPr>
              <a:t>Employee Grief and Productivity</a:t>
            </a:r>
          </a:p>
          <a:p>
            <a:pPr marL="457200" indent="-457200" algn="l">
              <a:buFont typeface="Arial" panose="020B0604020202020204" pitchFamily="34" charset="0"/>
              <a:buChar char="•"/>
            </a:pPr>
            <a:r>
              <a:rPr lang="en-US" sz="2800" dirty="0" smtClean="0">
                <a:solidFill>
                  <a:schemeClr val="accent1">
                    <a:lumMod val="75000"/>
                  </a:schemeClr>
                </a:solidFill>
              </a:rPr>
              <a:t>Factors influencing employee reactions</a:t>
            </a:r>
          </a:p>
          <a:p>
            <a:pPr marL="914400" lvl="1" indent="-457200" algn="l">
              <a:buFont typeface="Arial" panose="020B0604020202020204" pitchFamily="34" charset="0"/>
              <a:buChar char="•"/>
            </a:pPr>
            <a:r>
              <a:rPr lang="en-US" sz="2400" dirty="0" smtClean="0">
                <a:solidFill>
                  <a:schemeClr val="accent1">
                    <a:lumMod val="75000"/>
                  </a:schemeClr>
                </a:solidFill>
              </a:rPr>
              <a:t>Length of time deceased employee was member of work group</a:t>
            </a:r>
          </a:p>
          <a:p>
            <a:pPr marL="914400" lvl="1" indent="-457200" algn="l">
              <a:buFont typeface="Arial" panose="020B0604020202020204" pitchFamily="34" charset="0"/>
              <a:buChar char="•"/>
            </a:pPr>
            <a:r>
              <a:rPr lang="en-US" sz="2400" dirty="0" smtClean="0">
                <a:solidFill>
                  <a:schemeClr val="accent1">
                    <a:lumMod val="75000"/>
                  </a:schemeClr>
                </a:solidFill>
              </a:rPr>
              <a:t>Deceased employee’s relationship with coworkers</a:t>
            </a:r>
          </a:p>
          <a:p>
            <a:pPr marL="914400" lvl="1" indent="-457200" algn="l">
              <a:buFont typeface="Arial" panose="020B0604020202020204" pitchFamily="34" charset="0"/>
              <a:buChar char="•"/>
            </a:pPr>
            <a:r>
              <a:rPr lang="en-US" sz="2400" dirty="0" smtClean="0">
                <a:solidFill>
                  <a:schemeClr val="accent1">
                    <a:lumMod val="75000"/>
                  </a:schemeClr>
                </a:solidFill>
              </a:rPr>
              <a:t>Deceased employee’s tenure with company</a:t>
            </a:r>
          </a:p>
          <a:p>
            <a:pPr marL="914400" lvl="1" indent="-457200" algn="l">
              <a:buFont typeface="Arial" panose="020B0604020202020204" pitchFamily="34" charset="0"/>
              <a:buChar char="•"/>
            </a:pPr>
            <a:r>
              <a:rPr lang="en-US" sz="2400" dirty="0" smtClean="0">
                <a:solidFill>
                  <a:schemeClr val="accent1">
                    <a:lumMod val="75000"/>
                  </a:schemeClr>
                </a:solidFill>
              </a:rPr>
              <a:t>Deceased employee’s role in company</a:t>
            </a:r>
          </a:p>
          <a:p>
            <a:pPr marL="914400" lvl="1" indent="-457200" algn="l">
              <a:buFont typeface="Arial" panose="020B0604020202020204" pitchFamily="34" charset="0"/>
              <a:buChar char="•"/>
            </a:pPr>
            <a:r>
              <a:rPr lang="en-US" sz="2400" dirty="0" smtClean="0">
                <a:solidFill>
                  <a:schemeClr val="accent1">
                    <a:lumMod val="75000"/>
                  </a:schemeClr>
                </a:solidFill>
              </a:rPr>
              <a:t>Extent deceased employee was well known within company</a:t>
            </a:r>
          </a:p>
          <a:p>
            <a:pPr marL="914400" lvl="1" indent="-457200" algn="l">
              <a:buFont typeface="Arial" panose="020B0604020202020204" pitchFamily="34" charset="0"/>
              <a:buChar char="•"/>
            </a:pPr>
            <a:r>
              <a:rPr lang="en-US" sz="2400" dirty="0" smtClean="0">
                <a:solidFill>
                  <a:schemeClr val="accent1">
                    <a:lumMod val="75000"/>
                  </a:schemeClr>
                </a:solidFill>
              </a:rPr>
              <a:t>Circumstances of employee’s death (expected, unexpected)</a:t>
            </a:r>
          </a:p>
          <a:p>
            <a:pPr marL="914400" lvl="1" indent="-457200" algn="l">
              <a:buFont typeface="Arial" panose="020B0604020202020204" pitchFamily="34" charset="0"/>
              <a:buChar char="•"/>
            </a:pPr>
            <a:r>
              <a:rPr lang="en-US" sz="2400" dirty="0" smtClean="0">
                <a:solidFill>
                  <a:schemeClr val="accent1">
                    <a:lumMod val="75000"/>
                  </a:schemeClr>
                </a:solidFill>
              </a:rPr>
              <a:t>Other current workplace issues </a:t>
            </a:r>
            <a:endParaRPr lang="en-US" sz="2400" dirty="0">
              <a:solidFill>
                <a:schemeClr val="accent1">
                  <a:lumMod val="75000"/>
                </a:schemeClr>
              </a:solidFill>
            </a:endParaRPr>
          </a:p>
        </p:txBody>
      </p:sp>
    </p:spTree>
    <p:extLst>
      <p:ext uri="{BB962C8B-B14F-4D97-AF65-F5344CB8AC3E}">
        <p14:creationId xmlns:p14="http://schemas.microsoft.com/office/powerpoint/2010/main" val="9717208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600"/>
          </a:xfrm>
          <a:gradFill>
            <a:gsLst>
              <a:gs pos="0">
                <a:schemeClr val="accent1">
                  <a:tint val="66000"/>
                  <a:satMod val="160000"/>
                </a:schemeClr>
              </a:gs>
              <a:gs pos="50000">
                <a:schemeClr val="accent1">
                  <a:tint val="44500"/>
                  <a:satMod val="160000"/>
                </a:schemeClr>
              </a:gs>
              <a:gs pos="100000">
                <a:schemeClr val="accent1">
                  <a:lumMod val="60000"/>
                  <a:lumOff val="40000"/>
                </a:schemeClr>
              </a:gs>
            </a:gsLst>
            <a:lin ang="5400000" scaled="0"/>
          </a:gradFill>
        </p:spPr>
        <p:txBody>
          <a:bodyPr>
            <a:noAutofit/>
          </a:bodyPr>
          <a:lstStyle/>
          <a:p>
            <a:r>
              <a:rPr lang="en-US" sz="3200" dirty="0" smtClean="0"/>
              <a:t>How to Handle the Death of an Employee</a:t>
            </a:r>
            <a:br>
              <a:rPr lang="en-US" sz="3200" dirty="0" smtClean="0"/>
            </a:br>
            <a:r>
              <a:rPr lang="en-US" sz="1800" dirty="0" smtClean="0"/>
              <a:t>Raymond L. Hogge, Jr.</a:t>
            </a:r>
            <a:endParaRPr lang="en-US" sz="1800" dirty="0"/>
          </a:p>
        </p:txBody>
      </p:sp>
      <p:sp>
        <p:nvSpPr>
          <p:cNvPr id="3" name="Subtitle 2"/>
          <p:cNvSpPr>
            <a:spLocks noGrp="1"/>
          </p:cNvSpPr>
          <p:nvPr>
            <p:ph type="subTitle" idx="1"/>
          </p:nvPr>
        </p:nvSpPr>
        <p:spPr>
          <a:xfrm>
            <a:off x="457200" y="1219200"/>
            <a:ext cx="8229600" cy="5181600"/>
          </a:xfrm>
        </p:spPr>
        <p:txBody>
          <a:bodyPr/>
          <a:lstStyle/>
          <a:p>
            <a:r>
              <a:rPr lang="en-US" b="1" dirty="0" smtClean="0">
                <a:solidFill>
                  <a:schemeClr val="accent1">
                    <a:lumMod val="75000"/>
                  </a:schemeClr>
                </a:solidFill>
              </a:rPr>
              <a:t>Initial Communications</a:t>
            </a:r>
          </a:p>
          <a:p>
            <a:pPr algn="l"/>
            <a:r>
              <a:rPr lang="en-US" sz="2800" dirty="0" smtClean="0">
                <a:solidFill>
                  <a:srgbClr val="FF0000"/>
                </a:solidFill>
              </a:rPr>
              <a:t>Communications with Deceased Employee’s Family</a:t>
            </a:r>
          </a:p>
          <a:p>
            <a:pPr marL="457200" indent="-457200" algn="l">
              <a:buFont typeface="Arial" panose="020B0604020202020204" pitchFamily="34" charset="0"/>
              <a:buChar char="•"/>
            </a:pPr>
            <a:r>
              <a:rPr lang="en-US" sz="2800" dirty="0" smtClean="0">
                <a:solidFill>
                  <a:schemeClr val="accent1">
                    <a:lumMod val="75000"/>
                  </a:schemeClr>
                </a:solidFill>
              </a:rPr>
              <a:t>By Who?</a:t>
            </a:r>
          </a:p>
          <a:p>
            <a:pPr marL="914400" lvl="1" indent="-457200" algn="l">
              <a:buFont typeface="Arial" panose="020B0604020202020204" pitchFamily="34" charset="0"/>
              <a:buChar char="•"/>
            </a:pPr>
            <a:r>
              <a:rPr lang="en-US" sz="2400" dirty="0" smtClean="0">
                <a:solidFill>
                  <a:schemeClr val="accent1">
                    <a:lumMod val="75000"/>
                  </a:schemeClr>
                </a:solidFill>
              </a:rPr>
              <a:t>HR manager</a:t>
            </a:r>
          </a:p>
          <a:p>
            <a:pPr marL="914400" lvl="1" indent="-457200" algn="l">
              <a:buFont typeface="Arial" panose="020B0604020202020204" pitchFamily="34" charset="0"/>
              <a:buChar char="•"/>
            </a:pPr>
            <a:r>
              <a:rPr lang="en-US" sz="2400" dirty="0" smtClean="0">
                <a:solidFill>
                  <a:schemeClr val="accent1">
                    <a:lumMod val="75000"/>
                  </a:schemeClr>
                </a:solidFill>
              </a:rPr>
              <a:t>Employee’s supervisor</a:t>
            </a:r>
          </a:p>
          <a:p>
            <a:pPr marL="914400" lvl="1" indent="-457200" algn="l">
              <a:buFont typeface="Arial" panose="020B0604020202020204" pitchFamily="34" charset="0"/>
              <a:buChar char="•"/>
            </a:pPr>
            <a:r>
              <a:rPr lang="en-US" sz="2400" dirty="0" smtClean="0">
                <a:solidFill>
                  <a:schemeClr val="accent1">
                    <a:lumMod val="75000"/>
                  </a:schemeClr>
                </a:solidFill>
              </a:rPr>
              <a:t>Senior management</a:t>
            </a:r>
          </a:p>
          <a:p>
            <a:pPr marL="914400" lvl="1" indent="-457200" algn="l">
              <a:buFont typeface="Arial" panose="020B0604020202020204" pitchFamily="34" charset="0"/>
              <a:buChar char="•"/>
            </a:pPr>
            <a:r>
              <a:rPr lang="en-US" sz="2400" dirty="0" smtClean="0">
                <a:solidFill>
                  <a:schemeClr val="accent1">
                    <a:lumMod val="75000"/>
                  </a:schemeClr>
                </a:solidFill>
              </a:rPr>
              <a:t>Owner of company</a:t>
            </a:r>
          </a:p>
        </p:txBody>
      </p:sp>
    </p:spTree>
    <p:extLst>
      <p:ext uri="{BB962C8B-B14F-4D97-AF65-F5344CB8AC3E}">
        <p14:creationId xmlns:p14="http://schemas.microsoft.com/office/powerpoint/2010/main" val="2365666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600"/>
          </a:xfrm>
          <a:gradFill>
            <a:gsLst>
              <a:gs pos="0">
                <a:schemeClr val="accent1">
                  <a:tint val="66000"/>
                  <a:satMod val="160000"/>
                </a:schemeClr>
              </a:gs>
              <a:gs pos="50000">
                <a:schemeClr val="accent1">
                  <a:tint val="44500"/>
                  <a:satMod val="160000"/>
                </a:schemeClr>
              </a:gs>
              <a:gs pos="100000">
                <a:schemeClr val="accent1">
                  <a:lumMod val="60000"/>
                  <a:lumOff val="40000"/>
                </a:schemeClr>
              </a:gs>
            </a:gsLst>
            <a:lin ang="5400000" scaled="0"/>
          </a:gradFill>
        </p:spPr>
        <p:txBody>
          <a:bodyPr>
            <a:noAutofit/>
          </a:bodyPr>
          <a:lstStyle/>
          <a:p>
            <a:r>
              <a:rPr lang="en-US" sz="3200" dirty="0" smtClean="0"/>
              <a:t>How to Handle the Death of an Employee</a:t>
            </a:r>
            <a:br>
              <a:rPr lang="en-US" sz="3200" dirty="0" smtClean="0"/>
            </a:br>
            <a:r>
              <a:rPr lang="en-US" sz="1800" dirty="0" smtClean="0"/>
              <a:t>Raymond L. Hogge, Jr.</a:t>
            </a:r>
            <a:endParaRPr lang="en-US" sz="1800" dirty="0"/>
          </a:p>
        </p:txBody>
      </p:sp>
      <p:sp>
        <p:nvSpPr>
          <p:cNvPr id="3" name="Subtitle 2"/>
          <p:cNvSpPr>
            <a:spLocks noGrp="1"/>
          </p:cNvSpPr>
          <p:nvPr>
            <p:ph type="subTitle" idx="1"/>
          </p:nvPr>
        </p:nvSpPr>
        <p:spPr>
          <a:xfrm>
            <a:off x="457200" y="1219200"/>
            <a:ext cx="8229600" cy="5334000"/>
          </a:xfrm>
        </p:spPr>
        <p:txBody>
          <a:bodyPr>
            <a:normAutofit lnSpcReduction="10000"/>
          </a:bodyPr>
          <a:lstStyle/>
          <a:p>
            <a:r>
              <a:rPr lang="en-US" b="1" dirty="0" smtClean="0">
                <a:solidFill>
                  <a:schemeClr val="accent1">
                    <a:lumMod val="75000"/>
                  </a:schemeClr>
                </a:solidFill>
              </a:rPr>
              <a:t>Moving Forward</a:t>
            </a:r>
          </a:p>
          <a:p>
            <a:pPr algn="l"/>
            <a:r>
              <a:rPr lang="en-US" sz="2800" dirty="0" smtClean="0">
                <a:solidFill>
                  <a:schemeClr val="accent1">
                    <a:lumMod val="75000"/>
                  </a:schemeClr>
                </a:solidFill>
              </a:rPr>
              <a:t>Employee Grief and Productivity</a:t>
            </a:r>
          </a:p>
          <a:p>
            <a:pPr marL="457200" indent="-457200" algn="l">
              <a:buFont typeface="Arial" panose="020B0604020202020204" pitchFamily="34" charset="0"/>
              <a:buChar char="•"/>
            </a:pPr>
            <a:r>
              <a:rPr lang="en-US" sz="2800" dirty="0" smtClean="0">
                <a:solidFill>
                  <a:schemeClr val="accent1">
                    <a:lumMod val="75000"/>
                  </a:schemeClr>
                </a:solidFill>
              </a:rPr>
              <a:t>Employee Assistance Programs</a:t>
            </a:r>
          </a:p>
          <a:p>
            <a:pPr marL="914400" lvl="1" indent="-457200" algn="l">
              <a:buFont typeface="Arial" panose="020B0604020202020204" pitchFamily="34" charset="0"/>
              <a:buChar char="•"/>
            </a:pPr>
            <a:r>
              <a:rPr lang="en-US" sz="2400" dirty="0" smtClean="0">
                <a:solidFill>
                  <a:schemeClr val="accent1">
                    <a:lumMod val="75000"/>
                  </a:schemeClr>
                </a:solidFill>
              </a:rPr>
              <a:t>Can help organization cope effectively with death of an employee by providing services including</a:t>
            </a:r>
          </a:p>
          <a:p>
            <a:pPr marL="1371600" lvl="2" indent="-457200" algn="l">
              <a:buFont typeface="Arial" panose="020B0604020202020204" pitchFamily="34" charset="0"/>
              <a:buChar char="•"/>
            </a:pPr>
            <a:r>
              <a:rPr lang="en-US" dirty="0" smtClean="0">
                <a:solidFill>
                  <a:schemeClr val="accent1">
                    <a:lumMod val="75000"/>
                  </a:schemeClr>
                </a:solidFill>
              </a:rPr>
              <a:t>advice to employers on how to best handle situations related to employee deaths</a:t>
            </a:r>
          </a:p>
          <a:p>
            <a:pPr marL="1371600" lvl="2" indent="-457200" algn="l">
              <a:buFont typeface="Arial" panose="020B0604020202020204" pitchFamily="34" charset="0"/>
              <a:buChar char="•"/>
            </a:pPr>
            <a:r>
              <a:rPr lang="en-US" dirty="0" smtClean="0">
                <a:solidFill>
                  <a:schemeClr val="accent1">
                    <a:lumMod val="75000"/>
                  </a:schemeClr>
                </a:solidFill>
              </a:rPr>
              <a:t>on-site crisis management</a:t>
            </a:r>
          </a:p>
          <a:p>
            <a:pPr marL="1371600" lvl="2" indent="-457200" algn="l">
              <a:buFont typeface="Arial" panose="020B0604020202020204" pitchFamily="34" charset="0"/>
              <a:buChar char="•"/>
            </a:pPr>
            <a:r>
              <a:rPr lang="en-US" dirty="0" smtClean="0">
                <a:solidFill>
                  <a:schemeClr val="accent1">
                    <a:lumMod val="75000"/>
                  </a:schemeClr>
                </a:solidFill>
              </a:rPr>
              <a:t>telephone support to employees</a:t>
            </a:r>
          </a:p>
          <a:p>
            <a:pPr marL="1371600" lvl="2" indent="-457200" algn="l">
              <a:buFont typeface="Arial" panose="020B0604020202020204" pitchFamily="34" charset="0"/>
              <a:buChar char="•"/>
            </a:pPr>
            <a:r>
              <a:rPr lang="en-US" dirty="0" smtClean="0">
                <a:solidFill>
                  <a:schemeClr val="accent1">
                    <a:lumMod val="75000"/>
                  </a:schemeClr>
                </a:solidFill>
              </a:rPr>
              <a:t>counseling to employees</a:t>
            </a:r>
          </a:p>
          <a:p>
            <a:pPr marL="800100" lvl="1" indent="-342900" algn="l">
              <a:buFont typeface="Arial" panose="020B0604020202020204" pitchFamily="34" charset="0"/>
              <a:buChar char="•"/>
            </a:pPr>
            <a:r>
              <a:rPr lang="en-US" sz="2400" dirty="0" smtClean="0">
                <a:solidFill>
                  <a:schemeClr val="accent1">
                    <a:lumMod val="75000"/>
                  </a:schemeClr>
                </a:solidFill>
              </a:rPr>
              <a:t>Companies with EAP should notify employees of the availability of EAP service and provide EAP contact information to employees </a:t>
            </a:r>
          </a:p>
        </p:txBody>
      </p:sp>
    </p:spTree>
    <p:extLst>
      <p:ext uri="{BB962C8B-B14F-4D97-AF65-F5344CB8AC3E}">
        <p14:creationId xmlns:p14="http://schemas.microsoft.com/office/powerpoint/2010/main" val="409180649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600"/>
          </a:xfrm>
          <a:gradFill>
            <a:gsLst>
              <a:gs pos="0">
                <a:schemeClr val="accent1">
                  <a:tint val="66000"/>
                  <a:satMod val="160000"/>
                </a:schemeClr>
              </a:gs>
              <a:gs pos="50000">
                <a:schemeClr val="accent1">
                  <a:tint val="44500"/>
                  <a:satMod val="160000"/>
                </a:schemeClr>
              </a:gs>
              <a:gs pos="100000">
                <a:schemeClr val="accent1">
                  <a:lumMod val="60000"/>
                  <a:lumOff val="40000"/>
                </a:schemeClr>
              </a:gs>
            </a:gsLst>
            <a:lin ang="5400000" scaled="0"/>
          </a:gradFill>
        </p:spPr>
        <p:txBody>
          <a:bodyPr>
            <a:noAutofit/>
          </a:bodyPr>
          <a:lstStyle/>
          <a:p>
            <a:r>
              <a:rPr lang="en-US" sz="3200" dirty="0" smtClean="0"/>
              <a:t>How to Handle the Death of an Employee</a:t>
            </a:r>
            <a:br>
              <a:rPr lang="en-US" sz="3200" dirty="0" smtClean="0"/>
            </a:br>
            <a:r>
              <a:rPr lang="en-US" sz="1800" dirty="0" smtClean="0"/>
              <a:t>Raymond L. Hogge, Jr.</a:t>
            </a:r>
            <a:endParaRPr lang="en-US" sz="1800" dirty="0"/>
          </a:p>
        </p:txBody>
      </p:sp>
      <p:sp>
        <p:nvSpPr>
          <p:cNvPr id="3" name="Subtitle 2"/>
          <p:cNvSpPr>
            <a:spLocks noGrp="1"/>
          </p:cNvSpPr>
          <p:nvPr>
            <p:ph type="subTitle" idx="1"/>
          </p:nvPr>
        </p:nvSpPr>
        <p:spPr>
          <a:xfrm>
            <a:off x="457200" y="1219200"/>
            <a:ext cx="8229600" cy="5181600"/>
          </a:xfrm>
        </p:spPr>
        <p:txBody>
          <a:bodyPr/>
          <a:lstStyle/>
          <a:p>
            <a:r>
              <a:rPr lang="en-US" b="1" dirty="0" smtClean="0">
                <a:solidFill>
                  <a:schemeClr val="accent1">
                    <a:lumMod val="75000"/>
                  </a:schemeClr>
                </a:solidFill>
              </a:rPr>
              <a:t>Moving Forward</a:t>
            </a:r>
          </a:p>
          <a:p>
            <a:pPr algn="l"/>
            <a:r>
              <a:rPr lang="en-US" sz="2800" dirty="0" smtClean="0">
                <a:solidFill>
                  <a:schemeClr val="accent1">
                    <a:lumMod val="75000"/>
                  </a:schemeClr>
                </a:solidFill>
              </a:rPr>
              <a:t>Employee Grief and Productivity</a:t>
            </a:r>
          </a:p>
          <a:p>
            <a:pPr marL="457200" indent="-457200" algn="l">
              <a:buFont typeface="Arial" panose="020B0604020202020204" pitchFamily="34" charset="0"/>
              <a:buChar char="•"/>
            </a:pPr>
            <a:r>
              <a:rPr lang="en-US" sz="2800" dirty="0">
                <a:solidFill>
                  <a:schemeClr val="accent1">
                    <a:lumMod val="75000"/>
                  </a:schemeClr>
                </a:solidFill>
              </a:rPr>
              <a:t>P</a:t>
            </a:r>
            <a:r>
              <a:rPr lang="en-US" sz="2800" dirty="0" smtClean="0">
                <a:solidFill>
                  <a:schemeClr val="accent1">
                    <a:lumMod val="75000"/>
                  </a:schemeClr>
                </a:solidFill>
              </a:rPr>
              <a:t>rivate counseling or community services</a:t>
            </a:r>
            <a:endParaRPr lang="en-US" sz="2400" dirty="0" smtClean="0">
              <a:solidFill>
                <a:schemeClr val="accent1">
                  <a:lumMod val="75000"/>
                </a:schemeClr>
              </a:solidFill>
            </a:endParaRPr>
          </a:p>
          <a:p>
            <a:pPr marL="914400" lvl="1" indent="-457200" algn="l">
              <a:buFont typeface="Arial" panose="020B0604020202020204" pitchFamily="34" charset="0"/>
              <a:buChar char="•"/>
            </a:pPr>
            <a:r>
              <a:rPr lang="en-US" sz="2400" dirty="0" smtClean="0">
                <a:solidFill>
                  <a:schemeClr val="accent1">
                    <a:lumMod val="75000"/>
                  </a:schemeClr>
                </a:solidFill>
              </a:rPr>
              <a:t>Private counseling and community services may be available to employees instead or in addition to EAP</a:t>
            </a:r>
          </a:p>
          <a:p>
            <a:pPr marL="914400" lvl="1" indent="-457200" algn="l">
              <a:buFont typeface="Arial" panose="020B0604020202020204" pitchFamily="34" charset="0"/>
              <a:buChar char="•"/>
            </a:pPr>
            <a:r>
              <a:rPr lang="en-US" sz="2400" dirty="0" smtClean="0">
                <a:solidFill>
                  <a:schemeClr val="accent1">
                    <a:lumMod val="75000"/>
                  </a:schemeClr>
                </a:solidFill>
              </a:rPr>
              <a:t>Companies, especially those without EAP, should notify employees of the availability of private counseling or community services</a:t>
            </a:r>
          </a:p>
          <a:p>
            <a:pPr marL="914400" lvl="1" indent="-457200" algn="l">
              <a:buFont typeface="Arial" panose="020B0604020202020204" pitchFamily="34" charset="0"/>
              <a:buChar char="•"/>
            </a:pPr>
            <a:r>
              <a:rPr lang="en-US" sz="2400" dirty="0" smtClean="0">
                <a:solidFill>
                  <a:schemeClr val="accent1">
                    <a:lumMod val="75000"/>
                  </a:schemeClr>
                </a:solidFill>
              </a:rPr>
              <a:t>Companies without EAP should consider retaining a social worker or grief therapist to provide assistance</a:t>
            </a:r>
          </a:p>
          <a:p>
            <a:pPr marL="914400" lvl="1" indent="-457200" algn="l">
              <a:buFont typeface="Arial" panose="020B0604020202020204" pitchFamily="34" charset="0"/>
              <a:buChar char="•"/>
            </a:pPr>
            <a:endParaRPr lang="en-US" sz="2400" dirty="0" smtClean="0">
              <a:solidFill>
                <a:schemeClr val="accent1">
                  <a:lumMod val="75000"/>
                </a:schemeClr>
              </a:solidFill>
            </a:endParaRPr>
          </a:p>
        </p:txBody>
      </p:sp>
    </p:spTree>
    <p:extLst>
      <p:ext uri="{BB962C8B-B14F-4D97-AF65-F5344CB8AC3E}">
        <p14:creationId xmlns:p14="http://schemas.microsoft.com/office/powerpoint/2010/main" val="4005067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600"/>
          </a:xfrm>
          <a:gradFill>
            <a:gsLst>
              <a:gs pos="0">
                <a:schemeClr val="accent1">
                  <a:tint val="66000"/>
                  <a:satMod val="160000"/>
                </a:schemeClr>
              </a:gs>
              <a:gs pos="50000">
                <a:schemeClr val="accent1">
                  <a:tint val="44500"/>
                  <a:satMod val="160000"/>
                </a:schemeClr>
              </a:gs>
              <a:gs pos="100000">
                <a:schemeClr val="accent1">
                  <a:lumMod val="60000"/>
                  <a:lumOff val="40000"/>
                </a:schemeClr>
              </a:gs>
            </a:gsLst>
            <a:lin ang="5400000" scaled="0"/>
          </a:gradFill>
        </p:spPr>
        <p:txBody>
          <a:bodyPr>
            <a:noAutofit/>
          </a:bodyPr>
          <a:lstStyle/>
          <a:p>
            <a:r>
              <a:rPr lang="en-US" sz="3200" dirty="0" smtClean="0"/>
              <a:t>How to Handle the Death of an Employee</a:t>
            </a:r>
            <a:br>
              <a:rPr lang="en-US" sz="3200" dirty="0" smtClean="0"/>
            </a:br>
            <a:r>
              <a:rPr lang="en-US" sz="1800" dirty="0" smtClean="0"/>
              <a:t>Raymond L. Hogge, Jr.</a:t>
            </a:r>
            <a:endParaRPr lang="en-US" sz="1800" dirty="0"/>
          </a:p>
        </p:txBody>
      </p:sp>
      <p:sp>
        <p:nvSpPr>
          <p:cNvPr id="3" name="Subtitle 2"/>
          <p:cNvSpPr>
            <a:spLocks noGrp="1"/>
          </p:cNvSpPr>
          <p:nvPr>
            <p:ph type="subTitle" idx="1"/>
          </p:nvPr>
        </p:nvSpPr>
        <p:spPr>
          <a:xfrm>
            <a:off x="457200" y="1219200"/>
            <a:ext cx="8229600" cy="5181600"/>
          </a:xfrm>
        </p:spPr>
        <p:txBody>
          <a:bodyPr/>
          <a:lstStyle/>
          <a:p>
            <a:endParaRPr lang="en-US" b="1" dirty="0" smtClean="0">
              <a:solidFill>
                <a:srgbClr val="FF0000"/>
              </a:solidFill>
            </a:endParaRPr>
          </a:p>
          <a:p>
            <a:endParaRPr lang="en-US" b="1" dirty="0">
              <a:solidFill>
                <a:srgbClr val="FF0000"/>
              </a:solidFill>
            </a:endParaRPr>
          </a:p>
          <a:p>
            <a:endParaRPr lang="en-US" b="1" dirty="0" smtClean="0">
              <a:solidFill>
                <a:srgbClr val="FF0000"/>
              </a:solidFill>
            </a:endParaRPr>
          </a:p>
          <a:p>
            <a:r>
              <a:rPr lang="en-US" b="1" dirty="0" smtClean="0">
                <a:solidFill>
                  <a:srgbClr val="FF0000"/>
                </a:solidFill>
              </a:rPr>
              <a:t>Compensation and Benefits</a:t>
            </a:r>
          </a:p>
          <a:p>
            <a:pPr algn="l"/>
            <a:endParaRPr lang="en-US" sz="2800" dirty="0">
              <a:solidFill>
                <a:schemeClr val="accent1">
                  <a:lumMod val="75000"/>
                </a:schemeClr>
              </a:solidFill>
            </a:endParaRPr>
          </a:p>
        </p:txBody>
      </p:sp>
    </p:spTree>
    <p:extLst>
      <p:ext uri="{BB962C8B-B14F-4D97-AF65-F5344CB8AC3E}">
        <p14:creationId xmlns:p14="http://schemas.microsoft.com/office/powerpoint/2010/main" val="40512901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600"/>
          </a:xfrm>
          <a:gradFill>
            <a:gsLst>
              <a:gs pos="0">
                <a:schemeClr val="accent1">
                  <a:tint val="66000"/>
                  <a:satMod val="160000"/>
                </a:schemeClr>
              </a:gs>
              <a:gs pos="50000">
                <a:schemeClr val="accent1">
                  <a:tint val="44500"/>
                  <a:satMod val="160000"/>
                </a:schemeClr>
              </a:gs>
              <a:gs pos="100000">
                <a:schemeClr val="accent1">
                  <a:lumMod val="60000"/>
                  <a:lumOff val="40000"/>
                </a:schemeClr>
              </a:gs>
            </a:gsLst>
            <a:lin ang="5400000" scaled="0"/>
          </a:gradFill>
        </p:spPr>
        <p:txBody>
          <a:bodyPr>
            <a:noAutofit/>
          </a:bodyPr>
          <a:lstStyle/>
          <a:p>
            <a:r>
              <a:rPr lang="en-US" sz="3200" dirty="0" smtClean="0"/>
              <a:t>How to Handle the Death of an Employee</a:t>
            </a:r>
            <a:br>
              <a:rPr lang="en-US" sz="3200" dirty="0" smtClean="0"/>
            </a:br>
            <a:r>
              <a:rPr lang="en-US" sz="1800" dirty="0" smtClean="0"/>
              <a:t>Raymond L. Hogge, Jr.</a:t>
            </a:r>
            <a:endParaRPr lang="en-US" sz="1800" dirty="0"/>
          </a:p>
        </p:txBody>
      </p:sp>
      <p:sp>
        <p:nvSpPr>
          <p:cNvPr id="3" name="Subtitle 2"/>
          <p:cNvSpPr>
            <a:spLocks noGrp="1"/>
          </p:cNvSpPr>
          <p:nvPr>
            <p:ph type="subTitle" idx="1"/>
          </p:nvPr>
        </p:nvSpPr>
        <p:spPr>
          <a:xfrm>
            <a:off x="457200" y="1219200"/>
            <a:ext cx="8229600" cy="5181600"/>
          </a:xfrm>
        </p:spPr>
        <p:txBody>
          <a:bodyPr/>
          <a:lstStyle/>
          <a:p>
            <a:r>
              <a:rPr lang="en-US" b="1" dirty="0" smtClean="0">
                <a:solidFill>
                  <a:schemeClr val="accent1">
                    <a:lumMod val="75000"/>
                  </a:schemeClr>
                </a:solidFill>
              </a:rPr>
              <a:t>Compensation and Benefits</a:t>
            </a:r>
          </a:p>
          <a:p>
            <a:pPr algn="l"/>
            <a:r>
              <a:rPr lang="en-US" sz="2800" dirty="0" smtClean="0">
                <a:solidFill>
                  <a:srgbClr val="FF0000"/>
                </a:solidFill>
              </a:rPr>
              <a:t>Payment of Wages and Accrued Leave</a:t>
            </a:r>
          </a:p>
          <a:p>
            <a:pPr marL="457200" indent="-457200" algn="l">
              <a:buFont typeface="Arial" panose="020B0604020202020204" pitchFamily="34" charset="0"/>
              <a:buChar char="•"/>
            </a:pPr>
            <a:r>
              <a:rPr lang="en-US" sz="2800" dirty="0" smtClean="0">
                <a:solidFill>
                  <a:schemeClr val="accent1">
                    <a:lumMod val="75000"/>
                  </a:schemeClr>
                </a:solidFill>
              </a:rPr>
              <a:t>Wages</a:t>
            </a:r>
          </a:p>
          <a:p>
            <a:pPr marL="914400" lvl="1" indent="-457200" algn="l">
              <a:buFont typeface="Arial" panose="020B0604020202020204" pitchFamily="34" charset="0"/>
              <a:buChar char="•"/>
            </a:pPr>
            <a:r>
              <a:rPr lang="en-US" sz="2400" dirty="0" smtClean="0">
                <a:solidFill>
                  <a:schemeClr val="accent1">
                    <a:lumMod val="75000"/>
                  </a:schemeClr>
                </a:solidFill>
              </a:rPr>
              <a:t>Identify and comply with any state law requirements for payment of wages earned by deceased employees</a:t>
            </a:r>
          </a:p>
        </p:txBody>
      </p:sp>
    </p:spTree>
    <p:extLst>
      <p:ext uri="{BB962C8B-B14F-4D97-AF65-F5344CB8AC3E}">
        <p14:creationId xmlns:p14="http://schemas.microsoft.com/office/powerpoint/2010/main" val="70741175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600"/>
          </a:xfrm>
          <a:gradFill>
            <a:gsLst>
              <a:gs pos="0">
                <a:schemeClr val="accent1">
                  <a:tint val="66000"/>
                  <a:satMod val="160000"/>
                </a:schemeClr>
              </a:gs>
              <a:gs pos="50000">
                <a:schemeClr val="accent1">
                  <a:tint val="44500"/>
                  <a:satMod val="160000"/>
                </a:schemeClr>
              </a:gs>
              <a:gs pos="100000">
                <a:schemeClr val="accent1">
                  <a:lumMod val="60000"/>
                  <a:lumOff val="40000"/>
                </a:schemeClr>
              </a:gs>
            </a:gsLst>
            <a:lin ang="5400000" scaled="0"/>
          </a:gradFill>
        </p:spPr>
        <p:txBody>
          <a:bodyPr>
            <a:noAutofit/>
          </a:bodyPr>
          <a:lstStyle/>
          <a:p>
            <a:r>
              <a:rPr lang="en-US" sz="3200" dirty="0" smtClean="0"/>
              <a:t>How to Handle the Death of an Employee</a:t>
            </a:r>
            <a:br>
              <a:rPr lang="en-US" sz="3200" dirty="0" smtClean="0"/>
            </a:br>
            <a:r>
              <a:rPr lang="en-US" sz="1800" dirty="0" smtClean="0"/>
              <a:t>Raymond L. Hogge, Jr.</a:t>
            </a:r>
            <a:endParaRPr lang="en-US" sz="1800" dirty="0"/>
          </a:p>
        </p:txBody>
      </p:sp>
      <p:sp>
        <p:nvSpPr>
          <p:cNvPr id="3" name="Subtitle 2"/>
          <p:cNvSpPr>
            <a:spLocks noGrp="1"/>
          </p:cNvSpPr>
          <p:nvPr>
            <p:ph type="subTitle" idx="1"/>
          </p:nvPr>
        </p:nvSpPr>
        <p:spPr>
          <a:xfrm>
            <a:off x="457200" y="1219200"/>
            <a:ext cx="8229600" cy="5181600"/>
          </a:xfrm>
        </p:spPr>
        <p:txBody>
          <a:bodyPr/>
          <a:lstStyle/>
          <a:p>
            <a:r>
              <a:rPr lang="en-US" b="1" dirty="0" smtClean="0">
                <a:solidFill>
                  <a:schemeClr val="accent1">
                    <a:lumMod val="75000"/>
                  </a:schemeClr>
                </a:solidFill>
              </a:rPr>
              <a:t>Compensation and Benefits</a:t>
            </a:r>
          </a:p>
          <a:p>
            <a:pPr algn="l"/>
            <a:r>
              <a:rPr lang="en-US" sz="2800" dirty="0" smtClean="0">
                <a:solidFill>
                  <a:schemeClr val="accent1">
                    <a:lumMod val="75000"/>
                  </a:schemeClr>
                </a:solidFill>
              </a:rPr>
              <a:t>Payment of Wages and Accrued Leave</a:t>
            </a:r>
          </a:p>
          <a:p>
            <a:pPr marL="457200" indent="-457200" algn="l">
              <a:buFont typeface="Arial" panose="020B0604020202020204" pitchFamily="34" charset="0"/>
              <a:buChar char="•"/>
            </a:pPr>
            <a:r>
              <a:rPr lang="en-US" sz="2800" dirty="0" smtClean="0">
                <a:solidFill>
                  <a:schemeClr val="accent1">
                    <a:lumMod val="75000"/>
                  </a:schemeClr>
                </a:solidFill>
              </a:rPr>
              <a:t>Wages</a:t>
            </a:r>
          </a:p>
          <a:p>
            <a:pPr marL="914400" lvl="1" indent="-457200" algn="l">
              <a:buFont typeface="Arial" panose="020B0604020202020204" pitchFamily="34" charset="0"/>
              <a:buChar char="•"/>
            </a:pPr>
            <a:r>
              <a:rPr lang="en-US" sz="2400" dirty="0" smtClean="0">
                <a:solidFill>
                  <a:schemeClr val="accent1">
                    <a:lumMod val="75000"/>
                  </a:schemeClr>
                </a:solidFill>
              </a:rPr>
              <a:t>In general, wages of a deceased employee must be paid to the estate of the employee or to the employee’s beneficiary</a:t>
            </a:r>
          </a:p>
          <a:p>
            <a:pPr marL="914400" lvl="1" indent="-457200" algn="l">
              <a:buFont typeface="Arial" panose="020B0604020202020204" pitchFamily="34" charset="0"/>
              <a:buChar char="•"/>
            </a:pPr>
            <a:r>
              <a:rPr lang="en-US" sz="2400" dirty="0" smtClean="0">
                <a:solidFill>
                  <a:schemeClr val="accent1">
                    <a:lumMod val="75000"/>
                  </a:schemeClr>
                </a:solidFill>
              </a:rPr>
              <a:t>All payment of wages should be frozen until proper documentation (death certificate, W-9 for estate or beneficiary) has been received</a:t>
            </a:r>
          </a:p>
          <a:p>
            <a:pPr marL="914400" lvl="1" indent="-457200" algn="l">
              <a:buFont typeface="Arial" panose="020B0604020202020204" pitchFamily="34" charset="0"/>
              <a:buChar char="•"/>
            </a:pPr>
            <a:r>
              <a:rPr lang="en-US" sz="2400" dirty="0" smtClean="0">
                <a:solidFill>
                  <a:schemeClr val="accent1">
                    <a:lumMod val="75000"/>
                  </a:schemeClr>
                </a:solidFill>
              </a:rPr>
              <a:t>Any uncashed paycheck issued to a deceased employee should be cancelled and a new check should be issued to the estate or beneficiary</a:t>
            </a:r>
            <a:endParaRPr lang="en-US" sz="2400" dirty="0">
              <a:solidFill>
                <a:schemeClr val="accent1">
                  <a:lumMod val="75000"/>
                </a:schemeClr>
              </a:solidFill>
            </a:endParaRPr>
          </a:p>
        </p:txBody>
      </p:sp>
    </p:spTree>
    <p:extLst>
      <p:ext uri="{BB962C8B-B14F-4D97-AF65-F5344CB8AC3E}">
        <p14:creationId xmlns:p14="http://schemas.microsoft.com/office/powerpoint/2010/main" val="10529992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600"/>
          </a:xfrm>
          <a:gradFill>
            <a:gsLst>
              <a:gs pos="0">
                <a:schemeClr val="accent1">
                  <a:tint val="66000"/>
                  <a:satMod val="160000"/>
                </a:schemeClr>
              </a:gs>
              <a:gs pos="50000">
                <a:schemeClr val="accent1">
                  <a:tint val="44500"/>
                  <a:satMod val="160000"/>
                </a:schemeClr>
              </a:gs>
              <a:gs pos="100000">
                <a:schemeClr val="accent1">
                  <a:lumMod val="60000"/>
                  <a:lumOff val="40000"/>
                </a:schemeClr>
              </a:gs>
            </a:gsLst>
            <a:lin ang="5400000" scaled="0"/>
          </a:gradFill>
        </p:spPr>
        <p:txBody>
          <a:bodyPr>
            <a:noAutofit/>
          </a:bodyPr>
          <a:lstStyle/>
          <a:p>
            <a:r>
              <a:rPr lang="en-US" sz="3200" dirty="0" smtClean="0"/>
              <a:t>How to Handle the Death of an Employee</a:t>
            </a:r>
            <a:br>
              <a:rPr lang="en-US" sz="3200" dirty="0" smtClean="0"/>
            </a:br>
            <a:r>
              <a:rPr lang="en-US" sz="1800" dirty="0" smtClean="0"/>
              <a:t>Raymond L. Hogge, Jr.</a:t>
            </a:r>
            <a:endParaRPr lang="en-US" sz="1800" dirty="0"/>
          </a:p>
        </p:txBody>
      </p:sp>
      <p:sp>
        <p:nvSpPr>
          <p:cNvPr id="3" name="Subtitle 2"/>
          <p:cNvSpPr>
            <a:spLocks noGrp="1"/>
          </p:cNvSpPr>
          <p:nvPr>
            <p:ph type="subTitle" idx="1"/>
          </p:nvPr>
        </p:nvSpPr>
        <p:spPr>
          <a:xfrm>
            <a:off x="457200" y="1219200"/>
            <a:ext cx="8229600" cy="5181600"/>
          </a:xfrm>
        </p:spPr>
        <p:txBody>
          <a:bodyPr/>
          <a:lstStyle/>
          <a:p>
            <a:r>
              <a:rPr lang="en-US" b="1" dirty="0" smtClean="0">
                <a:solidFill>
                  <a:schemeClr val="accent1">
                    <a:lumMod val="75000"/>
                  </a:schemeClr>
                </a:solidFill>
              </a:rPr>
              <a:t>Compensation and Benefits</a:t>
            </a:r>
          </a:p>
          <a:p>
            <a:pPr algn="l"/>
            <a:r>
              <a:rPr lang="en-US" sz="2800" dirty="0" smtClean="0">
                <a:solidFill>
                  <a:schemeClr val="accent1">
                    <a:lumMod val="75000"/>
                  </a:schemeClr>
                </a:solidFill>
              </a:rPr>
              <a:t>Payment of Wages and Accrued Leave</a:t>
            </a:r>
          </a:p>
          <a:p>
            <a:pPr marL="457200" indent="-457200" algn="l">
              <a:buFont typeface="Arial" panose="020B0604020202020204" pitchFamily="34" charset="0"/>
              <a:buChar char="•"/>
            </a:pPr>
            <a:r>
              <a:rPr lang="en-US" sz="2800" dirty="0" smtClean="0">
                <a:solidFill>
                  <a:schemeClr val="accent1">
                    <a:lumMod val="75000"/>
                  </a:schemeClr>
                </a:solidFill>
              </a:rPr>
              <a:t>Wages</a:t>
            </a:r>
          </a:p>
          <a:p>
            <a:pPr marL="914400" lvl="1" indent="-457200" algn="l">
              <a:buFont typeface="Arial" panose="020B0604020202020204" pitchFamily="34" charset="0"/>
              <a:buChar char="•"/>
            </a:pPr>
            <a:r>
              <a:rPr lang="en-US" sz="2400" dirty="0" smtClean="0">
                <a:solidFill>
                  <a:schemeClr val="accent1">
                    <a:lumMod val="75000"/>
                  </a:schemeClr>
                </a:solidFill>
              </a:rPr>
              <a:t>The time the wages are paid to the estate or beneficiary (during the calendar year within which the employee died or in a later calendar year) will determine</a:t>
            </a:r>
          </a:p>
          <a:p>
            <a:pPr marL="1371600" lvl="2" indent="-457200" algn="l">
              <a:buFont typeface="Arial" panose="020B0604020202020204" pitchFamily="34" charset="0"/>
              <a:buChar char="•"/>
            </a:pPr>
            <a:r>
              <a:rPr lang="en-US" dirty="0" smtClean="0">
                <a:solidFill>
                  <a:schemeClr val="accent1">
                    <a:lumMod val="75000"/>
                  </a:schemeClr>
                </a:solidFill>
              </a:rPr>
              <a:t>Income tax </a:t>
            </a:r>
            <a:r>
              <a:rPr lang="en-US" dirty="0">
                <a:solidFill>
                  <a:schemeClr val="accent1">
                    <a:lumMod val="75000"/>
                  </a:schemeClr>
                </a:solidFill>
              </a:rPr>
              <a:t>w</a:t>
            </a:r>
            <a:r>
              <a:rPr lang="en-US" dirty="0" smtClean="0">
                <a:solidFill>
                  <a:schemeClr val="accent1">
                    <a:lumMod val="75000"/>
                  </a:schemeClr>
                </a:solidFill>
              </a:rPr>
              <a:t>ithholding</a:t>
            </a:r>
          </a:p>
          <a:p>
            <a:pPr marL="1371600" lvl="2" indent="-457200" algn="l">
              <a:buFont typeface="Arial" panose="020B0604020202020204" pitchFamily="34" charset="0"/>
              <a:buChar char="•"/>
            </a:pPr>
            <a:r>
              <a:rPr lang="en-US" dirty="0" smtClean="0">
                <a:solidFill>
                  <a:schemeClr val="accent1">
                    <a:lumMod val="75000"/>
                  </a:schemeClr>
                </a:solidFill>
              </a:rPr>
              <a:t>Federal Insurance Contributions Act (FICA) taxes</a:t>
            </a:r>
          </a:p>
          <a:p>
            <a:pPr marL="1371600" lvl="2" indent="-457200" algn="l">
              <a:buFont typeface="Arial" panose="020B0604020202020204" pitchFamily="34" charset="0"/>
              <a:buChar char="•"/>
            </a:pPr>
            <a:r>
              <a:rPr lang="en-US" dirty="0" smtClean="0">
                <a:solidFill>
                  <a:schemeClr val="accent1">
                    <a:lumMod val="75000"/>
                  </a:schemeClr>
                </a:solidFill>
              </a:rPr>
              <a:t>Federal Unemployment Tax Act (FUTA) taxes  </a:t>
            </a:r>
            <a:endParaRPr lang="en-US" dirty="0">
              <a:solidFill>
                <a:schemeClr val="accent1">
                  <a:lumMod val="75000"/>
                </a:schemeClr>
              </a:solidFill>
            </a:endParaRPr>
          </a:p>
        </p:txBody>
      </p:sp>
    </p:spTree>
    <p:extLst>
      <p:ext uri="{BB962C8B-B14F-4D97-AF65-F5344CB8AC3E}">
        <p14:creationId xmlns:p14="http://schemas.microsoft.com/office/powerpoint/2010/main" val="410805590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600"/>
          </a:xfrm>
          <a:gradFill>
            <a:gsLst>
              <a:gs pos="0">
                <a:schemeClr val="accent1">
                  <a:tint val="66000"/>
                  <a:satMod val="160000"/>
                </a:schemeClr>
              </a:gs>
              <a:gs pos="50000">
                <a:schemeClr val="accent1">
                  <a:tint val="44500"/>
                  <a:satMod val="160000"/>
                </a:schemeClr>
              </a:gs>
              <a:gs pos="100000">
                <a:schemeClr val="accent1">
                  <a:lumMod val="60000"/>
                  <a:lumOff val="40000"/>
                </a:schemeClr>
              </a:gs>
            </a:gsLst>
            <a:lin ang="5400000" scaled="0"/>
          </a:gradFill>
        </p:spPr>
        <p:txBody>
          <a:bodyPr>
            <a:noAutofit/>
          </a:bodyPr>
          <a:lstStyle/>
          <a:p>
            <a:r>
              <a:rPr lang="en-US" sz="3200" dirty="0" smtClean="0"/>
              <a:t>How to Handle the Death of an Employee</a:t>
            </a:r>
            <a:br>
              <a:rPr lang="en-US" sz="3200" dirty="0" smtClean="0"/>
            </a:br>
            <a:r>
              <a:rPr lang="en-US" sz="1800" dirty="0" smtClean="0"/>
              <a:t>Raymond L. Hogge, Jr.</a:t>
            </a:r>
            <a:endParaRPr lang="en-US" sz="1800" dirty="0"/>
          </a:p>
        </p:txBody>
      </p:sp>
      <p:sp>
        <p:nvSpPr>
          <p:cNvPr id="3" name="Subtitle 2"/>
          <p:cNvSpPr>
            <a:spLocks noGrp="1"/>
          </p:cNvSpPr>
          <p:nvPr>
            <p:ph type="subTitle" idx="1"/>
          </p:nvPr>
        </p:nvSpPr>
        <p:spPr>
          <a:xfrm>
            <a:off x="457200" y="1219200"/>
            <a:ext cx="8229600" cy="5181600"/>
          </a:xfrm>
        </p:spPr>
        <p:txBody>
          <a:bodyPr/>
          <a:lstStyle/>
          <a:p>
            <a:r>
              <a:rPr lang="en-US" b="1" dirty="0" smtClean="0">
                <a:solidFill>
                  <a:schemeClr val="accent1">
                    <a:lumMod val="75000"/>
                  </a:schemeClr>
                </a:solidFill>
              </a:rPr>
              <a:t>Compensation and Benefits</a:t>
            </a:r>
          </a:p>
          <a:p>
            <a:pPr algn="l"/>
            <a:r>
              <a:rPr lang="en-US" sz="2800" dirty="0" smtClean="0">
                <a:solidFill>
                  <a:schemeClr val="accent1">
                    <a:lumMod val="75000"/>
                  </a:schemeClr>
                </a:solidFill>
              </a:rPr>
              <a:t>Payment of Wages and Accrued Leave</a:t>
            </a:r>
          </a:p>
          <a:p>
            <a:pPr marL="457200" indent="-457200" algn="l">
              <a:buFont typeface="Arial" panose="020B0604020202020204" pitchFamily="34" charset="0"/>
              <a:buChar char="•"/>
            </a:pPr>
            <a:r>
              <a:rPr lang="en-US" sz="2800" dirty="0" smtClean="0">
                <a:solidFill>
                  <a:schemeClr val="accent1">
                    <a:lumMod val="75000"/>
                  </a:schemeClr>
                </a:solidFill>
              </a:rPr>
              <a:t>Accrued Leave</a:t>
            </a:r>
          </a:p>
          <a:p>
            <a:pPr marL="914400" lvl="1" indent="-457200" algn="l">
              <a:buFont typeface="Arial" panose="020B0604020202020204" pitchFamily="34" charset="0"/>
              <a:buChar char="•"/>
            </a:pPr>
            <a:r>
              <a:rPr lang="en-US" sz="2400" dirty="0" smtClean="0">
                <a:solidFill>
                  <a:schemeClr val="accent1">
                    <a:lumMod val="75000"/>
                  </a:schemeClr>
                </a:solidFill>
              </a:rPr>
              <a:t>Identify and comply with any state law requirements for payment of accrued leave earned by deceased employees</a:t>
            </a:r>
          </a:p>
          <a:p>
            <a:pPr marL="914400" lvl="1" indent="-457200" algn="l">
              <a:buFont typeface="Arial" panose="020B0604020202020204" pitchFamily="34" charset="0"/>
              <a:buChar char="•"/>
            </a:pPr>
            <a:endParaRPr lang="en-US" dirty="0">
              <a:solidFill>
                <a:schemeClr val="accent1">
                  <a:lumMod val="75000"/>
                </a:schemeClr>
              </a:solidFill>
            </a:endParaRPr>
          </a:p>
        </p:txBody>
      </p:sp>
    </p:spTree>
    <p:extLst>
      <p:ext uri="{BB962C8B-B14F-4D97-AF65-F5344CB8AC3E}">
        <p14:creationId xmlns:p14="http://schemas.microsoft.com/office/powerpoint/2010/main" val="275263996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600"/>
          </a:xfrm>
          <a:gradFill>
            <a:gsLst>
              <a:gs pos="0">
                <a:schemeClr val="accent1">
                  <a:tint val="66000"/>
                  <a:satMod val="160000"/>
                </a:schemeClr>
              </a:gs>
              <a:gs pos="50000">
                <a:schemeClr val="accent1">
                  <a:tint val="44500"/>
                  <a:satMod val="160000"/>
                </a:schemeClr>
              </a:gs>
              <a:gs pos="100000">
                <a:schemeClr val="accent1">
                  <a:lumMod val="60000"/>
                  <a:lumOff val="40000"/>
                </a:schemeClr>
              </a:gs>
            </a:gsLst>
            <a:lin ang="5400000" scaled="0"/>
          </a:gradFill>
        </p:spPr>
        <p:txBody>
          <a:bodyPr>
            <a:noAutofit/>
          </a:bodyPr>
          <a:lstStyle/>
          <a:p>
            <a:r>
              <a:rPr lang="en-US" sz="3200" dirty="0" smtClean="0"/>
              <a:t>How to Handle the Death of an Employee</a:t>
            </a:r>
            <a:br>
              <a:rPr lang="en-US" sz="3200" dirty="0" smtClean="0"/>
            </a:br>
            <a:r>
              <a:rPr lang="en-US" sz="1800" dirty="0" smtClean="0"/>
              <a:t>Raymond L. Hogge, Jr.</a:t>
            </a:r>
            <a:endParaRPr lang="en-US" sz="1800" dirty="0"/>
          </a:p>
        </p:txBody>
      </p:sp>
      <p:sp>
        <p:nvSpPr>
          <p:cNvPr id="3" name="Subtitle 2"/>
          <p:cNvSpPr>
            <a:spLocks noGrp="1"/>
          </p:cNvSpPr>
          <p:nvPr>
            <p:ph type="subTitle" idx="1"/>
          </p:nvPr>
        </p:nvSpPr>
        <p:spPr>
          <a:xfrm>
            <a:off x="457200" y="1219200"/>
            <a:ext cx="8229600" cy="5181600"/>
          </a:xfrm>
        </p:spPr>
        <p:txBody>
          <a:bodyPr/>
          <a:lstStyle/>
          <a:p>
            <a:r>
              <a:rPr lang="en-US" b="1" dirty="0" smtClean="0">
                <a:solidFill>
                  <a:schemeClr val="accent1">
                    <a:lumMod val="75000"/>
                  </a:schemeClr>
                </a:solidFill>
              </a:rPr>
              <a:t>Compensation and Benefits</a:t>
            </a:r>
          </a:p>
          <a:p>
            <a:pPr algn="l"/>
            <a:r>
              <a:rPr lang="en-US" sz="2800" dirty="0" smtClean="0">
                <a:solidFill>
                  <a:schemeClr val="accent1">
                    <a:lumMod val="75000"/>
                  </a:schemeClr>
                </a:solidFill>
              </a:rPr>
              <a:t>Payment of Wages and Accrued Leave</a:t>
            </a:r>
          </a:p>
          <a:p>
            <a:pPr marL="457200" indent="-457200" algn="l">
              <a:buFont typeface="Arial" panose="020B0604020202020204" pitchFamily="34" charset="0"/>
              <a:buChar char="•"/>
            </a:pPr>
            <a:r>
              <a:rPr lang="en-US" sz="2800" dirty="0" smtClean="0">
                <a:solidFill>
                  <a:schemeClr val="accent1">
                    <a:lumMod val="75000"/>
                  </a:schemeClr>
                </a:solidFill>
              </a:rPr>
              <a:t>Accrued Leave</a:t>
            </a:r>
          </a:p>
          <a:p>
            <a:pPr marL="914400" lvl="1" indent="-457200" algn="l">
              <a:buFont typeface="Arial" panose="020B0604020202020204" pitchFamily="34" charset="0"/>
              <a:buChar char="•"/>
            </a:pPr>
            <a:r>
              <a:rPr lang="en-US" sz="2400" dirty="0" smtClean="0">
                <a:solidFill>
                  <a:schemeClr val="accent1">
                    <a:lumMod val="75000"/>
                  </a:schemeClr>
                </a:solidFill>
              </a:rPr>
              <a:t>If no state law requires payment of accrued leave, then follow company policy regarding payment of accrued leave</a:t>
            </a:r>
          </a:p>
          <a:p>
            <a:pPr marL="914400" lvl="1" indent="-457200" algn="l">
              <a:buFont typeface="Arial" panose="020B0604020202020204" pitchFamily="34" charset="0"/>
              <a:buChar char="•"/>
            </a:pPr>
            <a:r>
              <a:rPr lang="en-US" sz="2400" dirty="0" smtClean="0">
                <a:solidFill>
                  <a:schemeClr val="accent1">
                    <a:lumMod val="75000"/>
                  </a:schemeClr>
                </a:solidFill>
              </a:rPr>
              <a:t>Any payment of accrued leave should be made to the estate or beneficiary of the deceased employee</a:t>
            </a:r>
            <a:endParaRPr lang="en-US" dirty="0">
              <a:solidFill>
                <a:schemeClr val="accent1">
                  <a:lumMod val="75000"/>
                </a:schemeClr>
              </a:solidFill>
            </a:endParaRPr>
          </a:p>
        </p:txBody>
      </p:sp>
    </p:spTree>
    <p:extLst>
      <p:ext uri="{BB962C8B-B14F-4D97-AF65-F5344CB8AC3E}">
        <p14:creationId xmlns:p14="http://schemas.microsoft.com/office/powerpoint/2010/main" val="316347085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600"/>
          </a:xfrm>
          <a:gradFill>
            <a:gsLst>
              <a:gs pos="0">
                <a:schemeClr val="accent1">
                  <a:tint val="66000"/>
                  <a:satMod val="160000"/>
                </a:schemeClr>
              </a:gs>
              <a:gs pos="50000">
                <a:schemeClr val="accent1">
                  <a:tint val="44500"/>
                  <a:satMod val="160000"/>
                </a:schemeClr>
              </a:gs>
              <a:gs pos="100000">
                <a:schemeClr val="accent1">
                  <a:lumMod val="60000"/>
                  <a:lumOff val="40000"/>
                </a:schemeClr>
              </a:gs>
            </a:gsLst>
            <a:lin ang="5400000" scaled="0"/>
          </a:gradFill>
        </p:spPr>
        <p:txBody>
          <a:bodyPr>
            <a:noAutofit/>
          </a:bodyPr>
          <a:lstStyle/>
          <a:p>
            <a:r>
              <a:rPr lang="en-US" sz="3200" dirty="0" smtClean="0"/>
              <a:t>How to Handle the Death of an Employee</a:t>
            </a:r>
            <a:br>
              <a:rPr lang="en-US" sz="3200" dirty="0" smtClean="0"/>
            </a:br>
            <a:r>
              <a:rPr lang="en-US" sz="1800" dirty="0" smtClean="0"/>
              <a:t>Raymond L. Hogge, Jr.</a:t>
            </a:r>
            <a:endParaRPr lang="en-US" sz="1800" dirty="0"/>
          </a:p>
        </p:txBody>
      </p:sp>
      <p:sp>
        <p:nvSpPr>
          <p:cNvPr id="3" name="Subtitle 2"/>
          <p:cNvSpPr>
            <a:spLocks noGrp="1"/>
          </p:cNvSpPr>
          <p:nvPr>
            <p:ph type="subTitle" idx="1"/>
          </p:nvPr>
        </p:nvSpPr>
        <p:spPr>
          <a:xfrm>
            <a:off x="457200" y="1219200"/>
            <a:ext cx="8229600" cy="5181600"/>
          </a:xfrm>
        </p:spPr>
        <p:txBody>
          <a:bodyPr/>
          <a:lstStyle/>
          <a:p>
            <a:r>
              <a:rPr lang="en-US" b="1" dirty="0" smtClean="0">
                <a:solidFill>
                  <a:schemeClr val="accent1">
                    <a:lumMod val="75000"/>
                  </a:schemeClr>
                </a:solidFill>
              </a:rPr>
              <a:t>Compensation and Benefits</a:t>
            </a:r>
          </a:p>
          <a:p>
            <a:pPr algn="l"/>
            <a:r>
              <a:rPr lang="en-US" sz="2800" dirty="0" smtClean="0">
                <a:solidFill>
                  <a:srgbClr val="FF0000"/>
                </a:solidFill>
              </a:rPr>
              <a:t>Distribution of Benefits</a:t>
            </a:r>
          </a:p>
          <a:p>
            <a:pPr marL="457200" indent="-457200" algn="l">
              <a:buFont typeface="Arial" panose="020B0604020202020204" pitchFamily="34" charset="0"/>
              <a:buChar char="•"/>
            </a:pPr>
            <a:r>
              <a:rPr lang="en-US" sz="2800" dirty="0" smtClean="0">
                <a:solidFill>
                  <a:schemeClr val="accent1">
                    <a:lumMod val="75000"/>
                  </a:schemeClr>
                </a:solidFill>
              </a:rPr>
              <a:t>Locate beneficiary designations as quickly as possible</a:t>
            </a:r>
          </a:p>
          <a:p>
            <a:pPr marL="457200" indent="-457200" algn="l">
              <a:buFont typeface="Arial" panose="020B0604020202020204" pitchFamily="34" charset="0"/>
              <a:buChar char="•"/>
            </a:pPr>
            <a:r>
              <a:rPr lang="en-US" sz="2800" dirty="0" smtClean="0">
                <a:solidFill>
                  <a:schemeClr val="accent1">
                    <a:lumMod val="75000"/>
                  </a:schemeClr>
                </a:solidFill>
              </a:rPr>
              <a:t>Meet with the beneficiaries to discuss the benefits they are eligible to receive and the process for making claims</a:t>
            </a:r>
          </a:p>
          <a:p>
            <a:pPr marL="457200" indent="-457200" algn="l">
              <a:buFont typeface="Arial" panose="020B0604020202020204" pitchFamily="34" charset="0"/>
              <a:buChar char="•"/>
            </a:pPr>
            <a:r>
              <a:rPr lang="en-US" sz="2800" dirty="0" smtClean="0">
                <a:solidFill>
                  <a:schemeClr val="accent1">
                    <a:lumMod val="75000"/>
                  </a:schemeClr>
                </a:solidFill>
              </a:rPr>
              <a:t>Obtain certified death certificates </a:t>
            </a:r>
            <a:endParaRPr lang="en-US" sz="2800" dirty="0">
              <a:solidFill>
                <a:schemeClr val="accent1">
                  <a:lumMod val="75000"/>
                </a:schemeClr>
              </a:solidFill>
            </a:endParaRPr>
          </a:p>
        </p:txBody>
      </p:sp>
    </p:spTree>
    <p:extLst>
      <p:ext uri="{BB962C8B-B14F-4D97-AF65-F5344CB8AC3E}">
        <p14:creationId xmlns:p14="http://schemas.microsoft.com/office/powerpoint/2010/main" val="384283899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600"/>
          </a:xfrm>
          <a:gradFill>
            <a:gsLst>
              <a:gs pos="0">
                <a:schemeClr val="accent1">
                  <a:tint val="66000"/>
                  <a:satMod val="160000"/>
                </a:schemeClr>
              </a:gs>
              <a:gs pos="50000">
                <a:schemeClr val="accent1">
                  <a:tint val="44500"/>
                  <a:satMod val="160000"/>
                </a:schemeClr>
              </a:gs>
              <a:gs pos="100000">
                <a:schemeClr val="accent1">
                  <a:lumMod val="60000"/>
                  <a:lumOff val="40000"/>
                </a:schemeClr>
              </a:gs>
            </a:gsLst>
            <a:lin ang="5400000" scaled="0"/>
          </a:gradFill>
        </p:spPr>
        <p:txBody>
          <a:bodyPr>
            <a:noAutofit/>
          </a:bodyPr>
          <a:lstStyle/>
          <a:p>
            <a:r>
              <a:rPr lang="en-US" sz="3200" dirty="0" smtClean="0"/>
              <a:t>How to Handle the Death of an Employee</a:t>
            </a:r>
            <a:br>
              <a:rPr lang="en-US" sz="3200" dirty="0" smtClean="0"/>
            </a:br>
            <a:r>
              <a:rPr lang="en-US" sz="1800" dirty="0" smtClean="0"/>
              <a:t>Raymond L. Hogge, Jr.</a:t>
            </a:r>
            <a:endParaRPr lang="en-US" sz="1800" dirty="0"/>
          </a:p>
        </p:txBody>
      </p:sp>
      <p:sp>
        <p:nvSpPr>
          <p:cNvPr id="3" name="Subtitle 2"/>
          <p:cNvSpPr>
            <a:spLocks noGrp="1"/>
          </p:cNvSpPr>
          <p:nvPr>
            <p:ph type="subTitle" idx="1"/>
          </p:nvPr>
        </p:nvSpPr>
        <p:spPr>
          <a:xfrm>
            <a:off x="457200" y="1219200"/>
            <a:ext cx="8229600" cy="5181600"/>
          </a:xfrm>
        </p:spPr>
        <p:txBody>
          <a:bodyPr/>
          <a:lstStyle/>
          <a:p>
            <a:r>
              <a:rPr lang="en-US" b="1" dirty="0" smtClean="0">
                <a:solidFill>
                  <a:schemeClr val="accent1">
                    <a:lumMod val="75000"/>
                  </a:schemeClr>
                </a:solidFill>
              </a:rPr>
              <a:t>Compensation and Benefits</a:t>
            </a:r>
          </a:p>
          <a:p>
            <a:pPr algn="l"/>
            <a:r>
              <a:rPr lang="en-US" sz="2800" dirty="0" smtClean="0">
                <a:solidFill>
                  <a:schemeClr val="accent1">
                    <a:lumMod val="75000"/>
                  </a:schemeClr>
                </a:solidFill>
              </a:rPr>
              <a:t>Distribution of Benefits</a:t>
            </a:r>
          </a:p>
          <a:p>
            <a:pPr marL="457200" indent="-457200" algn="l">
              <a:buFont typeface="Arial" panose="020B0604020202020204" pitchFamily="34" charset="0"/>
              <a:buChar char="•"/>
            </a:pPr>
            <a:r>
              <a:rPr lang="en-US" sz="2800" dirty="0" smtClean="0">
                <a:solidFill>
                  <a:schemeClr val="accent1">
                    <a:lumMod val="75000"/>
                  </a:schemeClr>
                </a:solidFill>
              </a:rPr>
              <a:t>Some benefits affected by death of employee</a:t>
            </a:r>
          </a:p>
          <a:p>
            <a:pPr marL="914400" lvl="1" indent="-457200" algn="l">
              <a:buFont typeface="Arial" panose="020B0604020202020204" pitchFamily="34" charset="0"/>
              <a:buChar char="•"/>
            </a:pPr>
            <a:r>
              <a:rPr lang="en-US" sz="2400" dirty="0" smtClean="0">
                <a:solidFill>
                  <a:schemeClr val="accent1">
                    <a:lumMod val="75000"/>
                  </a:schemeClr>
                </a:solidFill>
              </a:rPr>
              <a:t>Health insurance</a:t>
            </a:r>
          </a:p>
          <a:p>
            <a:pPr marL="914400" lvl="1" indent="-457200" algn="l">
              <a:buFont typeface="Arial" panose="020B0604020202020204" pitchFamily="34" charset="0"/>
              <a:buChar char="•"/>
            </a:pPr>
            <a:r>
              <a:rPr lang="en-US" sz="2400" dirty="0" smtClean="0">
                <a:solidFill>
                  <a:schemeClr val="accent1">
                    <a:lumMod val="75000"/>
                  </a:schemeClr>
                </a:solidFill>
              </a:rPr>
              <a:t>Life Insurance</a:t>
            </a:r>
          </a:p>
          <a:p>
            <a:pPr marL="914400" lvl="1" indent="-457200" algn="l">
              <a:buFont typeface="Arial" panose="020B0604020202020204" pitchFamily="34" charset="0"/>
              <a:buChar char="•"/>
            </a:pPr>
            <a:r>
              <a:rPr lang="en-US" sz="2400" dirty="0" smtClean="0">
                <a:solidFill>
                  <a:schemeClr val="accent1">
                    <a:lumMod val="75000"/>
                  </a:schemeClr>
                </a:solidFill>
              </a:rPr>
              <a:t>Disability Insurance</a:t>
            </a:r>
          </a:p>
          <a:p>
            <a:pPr marL="914400" lvl="1" indent="-457200" algn="l">
              <a:buFont typeface="Arial" panose="020B0604020202020204" pitchFamily="34" charset="0"/>
              <a:buChar char="•"/>
            </a:pPr>
            <a:r>
              <a:rPr lang="en-US" sz="2400" dirty="0" smtClean="0">
                <a:solidFill>
                  <a:schemeClr val="accent1">
                    <a:lumMod val="75000"/>
                  </a:schemeClr>
                </a:solidFill>
              </a:rPr>
              <a:t>Accidental death and dismemberment</a:t>
            </a:r>
          </a:p>
          <a:p>
            <a:pPr marL="914400" lvl="1" indent="-457200" algn="l">
              <a:buFont typeface="Arial" panose="020B0604020202020204" pitchFamily="34" charset="0"/>
              <a:buChar char="•"/>
            </a:pPr>
            <a:r>
              <a:rPr lang="en-US" sz="2400" dirty="0" smtClean="0">
                <a:solidFill>
                  <a:schemeClr val="accent1">
                    <a:lumMod val="75000"/>
                  </a:schemeClr>
                </a:solidFill>
              </a:rPr>
              <a:t>Workers compensation death benefits</a:t>
            </a:r>
          </a:p>
          <a:p>
            <a:pPr marL="914400" lvl="1" indent="-457200" algn="l">
              <a:buFont typeface="Arial" panose="020B0604020202020204" pitchFamily="34" charset="0"/>
              <a:buChar char="•"/>
            </a:pPr>
            <a:r>
              <a:rPr lang="en-US" sz="2400" dirty="0" smtClean="0">
                <a:solidFill>
                  <a:schemeClr val="accent1">
                    <a:lumMod val="75000"/>
                  </a:schemeClr>
                </a:solidFill>
              </a:rPr>
              <a:t>Pension / 401(k)</a:t>
            </a:r>
          </a:p>
          <a:p>
            <a:pPr lvl="1" algn="l"/>
            <a:endParaRPr lang="en-US" sz="2000" dirty="0">
              <a:solidFill>
                <a:schemeClr val="accent1">
                  <a:lumMod val="75000"/>
                </a:schemeClr>
              </a:solidFill>
            </a:endParaRPr>
          </a:p>
        </p:txBody>
      </p:sp>
    </p:spTree>
    <p:extLst>
      <p:ext uri="{BB962C8B-B14F-4D97-AF65-F5344CB8AC3E}">
        <p14:creationId xmlns:p14="http://schemas.microsoft.com/office/powerpoint/2010/main" val="42658268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600"/>
          </a:xfrm>
          <a:gradFill>
            <a:gsLst>
              <a:gs pos="0">
                <a:schemeClr val="accent1">
                  <a:tint val="66000"/>
                  <a:satMod val="160000"/>
                </a:schemeClr>
              </a:gs>
              <a:gs pos="50000">
                <a:schemeClr val="accent1">
                  <a:tint val="44500"/>
                  <a:satMod val="160000"/>
                </a:schemeClr>
              </a:gs>
              <a:gs pos="100000">
                <a:schemeClr val="accent1">
                  <a:lumMod val="60000"/>
                  <a:lumOff val="40000"/>
                </a:schemeClr>
              </a:gs>
            </a:gsLst>
            <a:lin ang="5400000" scaled="0"/>
          </a:gradFill>
        </p:spPr>
        <p:txBody>
          <a:bodyPr>
            <a:noAutofit/>
          </a:bodyPr>
          <a:lstStyle/>
          <a:p>
            <a:r>
              <a:rPr lang="en-US" sz="3200" dirty="0" smtClean="0"/>
              <a:t>How to Handle the Death of an Employee</a:t>
            </a:r>
            <a:br>
              <a:rPr lang="en-US" sz="3200" dirty="0" smtClean="0"/>
            </a:br>
            <a:r>
              <a:rPr lang="en-US" sz="1800" dirty="0" smtClean="0"/>
              <a:t>Raymond L. Hogge, Jr.</a:t>
            </a:r>
            <a:endParaRPr lang="en-US" sz="1800" dirty="0"/>
          </a:p>
        </p:txBody>
      </p:sp>
      <p:sp>
        <p:nvSpPr>
          <p:cNvPr id="3" name="Subtitle 2"/>
          <p:cNvSpPr>
            <a:spLocks noGrp="1"/>
          </p:cNvSpPr>
          <p:nvPr>
            <p:ph type="subTitle" idx="1"/>
          </p:nvPr>
        </p:nvSpPr>
        <p:spPr>
          <a:xfrm>
            <a:off x="457200" y="1219200"/>
            <a:ext cx="8229600" cy="5181600"/>
          </a:xfrm>
        </p:spPr>
        <p:txBody>
          <a:bodyPr/>
          <a:lstStyle/>
          <a:p>
            <a:r>
              <a:rPr lang="en-US" b="1" dirty="0" smtClean="0">
                <a:solidFill>
                  <a:schemeClr val="accent1">
                    <a:lumMod val="75000"/>
                  </a:schemeClr>
                </a:solidFill>
              </a:rPr>
              <a:t>Initial Communications</a:t>
            </a:r>
          </a:p>
          <a:p>
            <a:pPr algn="l"/>
            <a:r>
              <a:rPr lang="en-US" sz="2800" dirty="0" smtClean="0">
                <a:solidFill>
                  <a:schemeClr val="accent1">
                    <a:lumMod val="75000"/>
                  </a:schemeClr>
                </a:solidFill>
              </a:rPr>
              <a:t>Communications with Deceased Employee’s Family</a:t>
            </a:r>
          </a:p>
          <a:p>
            <a:pPr marL="457200" indent="-457200" algn="l">
              <a:buFont typeface="Arial" panose="020B0604020202020204" pitchFamily="34" charset="0"/>
              <a:buChar char="•"/>
            </a:pPr>
            <a:r>
              <a:rPr lang="en-US" sz="2800" dirty="0" smtClean="0">
                <a:solidFill>
                  <a:schemeClr val="accent1">
                    <a:lumMod val="75000"/>
                  </a:schemeClr>
                </a:solidFill>
              </a:rPr>
              <a:t>Extend condolences</a:t>
            </a:r>
          </a:p>
          <a:p>
            <a:pPr marL="914400" lvl="1" indent="-457200" algn="l">
              <a:buFont typeface="Arial" panose="020B0604020202020204" pitchFamily="34" charset="0"/>
              <a:buChar char="•"/>
            </a:pPr>
            <a:r>
              <a:rPr lang="en-US" sz="2400" dirty="0" smtClean="0">
                <a:solidFill>
                  <a:schemeClr val="accent1">
                    <a:lumMod val="75000"/>
                  </a:schemeClr>
                </a:solidFill>
              </a:rPr>
              <a:t>Communicate by phone or in person</a:t>
            </a:r>
          </a:p>
          <a:p>
            <a:pPr marL="914400" lvl="1" indent="-457200" algn="l">
              <a:buFont typeface="Arial" panose="020B0604020202020204" pitchFamily="34" charset="0"/>
              <a:buChar char="•"/>
            </a:pPr>
            <a:r>
              <a:rPr lang="en-US" sz="2400" dirty="0" smtClean="0">
                <a:solidFill>
                  <a:schemeClr val="accent1">
                    <a:lumMod val="75000"/>
                  </a:schemeClr>
                </a:solidFill>
              </a:rPr>
              <a:t>Caution: Avoid any statements that may suggest company is liable for employee’s death</a:t>
            </a:r>
          </a:p>
          <a:p>
            <a:pPr marL="457200" indent="-457200" algn="l">
              <a:buFont typeface="Arial" panose="020B0604020202020204" pitchFamily="34" charset="0"/>
              <a:buChar char="•"/>
            </a:pPr>
            <a:r>
              <a:rPr lang="en-US" sz="2800" dirty="0" smtClean="0">
                <a:solidFill>
                  <a:schemeClr val="accent1">
                    <a:lumMod val="75000"/>
                  </a:schemeClr>
                </a:solidFill>
              </a:rPr>
              <a:t>Send the family a sympathy card, and a gifts such as flowers</a:t>
            </a:r>
            <a:r>
              <a:rPr lang="en-US" sz="2800" dirty="0">
                <a:solidFill>
                  <a:schemeClr val="accent1">
                    <a:lumMod val="75000"/>
                  </a:schemeClr>
                </a:solidFill>
              </a:rPr>
              <a:t> </a:t>
            </a:r>
            <a:r>
              <a:rPr lang="en-US" sz="2800" dirty="0" smtClean="0">
                <a:solidFill>
                  <a:schemeClr val="accent1">
                    <a:lumMod val="75000"/>
                  </a:schemeClr>
                </a:solidFill>
              </a:rPr>
              <a:t>or a gift basket</a:t>
            </a:r>
            <a:endParaRPr lang="en-US" sz="2400" dirty="0">
              <a:solidFill>
                <a:schemeClr val="accent1">
                  <a:lumMod val="75000"/>
                </a:schemeClr>
              </a:solidFill>
            </a:endParaRPr>
          </a:p>
        </p:txBody>
      </p:sp>
    </p:spTree>
    <p:extLst>
      <p:ext uri="{BB962C8B-B14F-4D97-AF65-F5344CB8AC3E}">
        <p14:creationId xmlns:p14="http://schemas.microsoft.com/office/powerpoint/2010/main" val="360375539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600"/>
          </a:xfrm>
          <a:gradFill>
            <a:gsLst>
              <a:gs pos="0">
                <a:schemeClr val="accent1">
                  <a:tint val="66000"/>
                  <a:satMod val="160000"/>
                </a:schemeClr>
              </a:gs>
              <a:gs pos="50000">
                <a:schemeClr val="accent1">
                  <a:tint val="44500"/>
                  <a:satMod val="160000"/>
                </a:schemeClr>
              </a:gs>
              <a:gs pos="100000">
                <a:schemeClr val="accent1">
                  <a:lumMod val="60000"/>
                  <a:lumOff val="40000"/>
                </a:schemeClr>
              </a:gs>
            </a:gsLst>
            <a:lin ang="5400000" scaled="0"/>
          </a:gradFill>
        </p:spPr>
        <p:txBody>
          <a:bodyPr>
            <a:noAutofit/>
          </a:bodyPr>
          <a:lstStyle/>
          <a:p>
            <a:r>
              <a:rPr lang="en-US" sz="3200" dirty="0" smtClean="0"/>
              <a:t>How to Handle the Death of an Employee</a:t>
            </a:r>
            <a:br>
              <a:rPr lang="en-US" sz="3200" dirty="0" smtClean="0"/>
            </a:br>
            <a:r>
              <a:rPr lang="en-US" sz="1800" dirty="0" smtClean="0"/>
              <a:t>Raymond L. Hogge, Jr.</a:t>
            </a:r>
            <a:endParaRPr lang="en-US" sz="1800" dirty="0"/>
          </a:p>
        </p:txBody>
      </p:sp>
      <p:sp>
        <p:nvSpPr>
          <p:cNvPr id="3" name="Subtitle 2"/>
          <p:cNvSpPr>
            <a:spLocks noGrp="1"/>
          </p:cNvSpPr>
          <p:nvPr>
            <p:ph type="subTitle" idx="1"/>
          </p:nvPr>
        </p:nvSpPr>
        <p:spPr>
          <a:xfrm>
            <a:off x="457200" y="1219200"/>
            <a:ext cx="8229600" cy="5181600"/>
          </a:xfrm>
        </p:spPr>
        <p:txBody>
          <a:bodyPr/>
          <a:lstStyle/>
          <a:p>
            <a:r>
              <a:rPr lang="en-US" b="1" dirty="0" smtClean="0">
                <a:solidFill>
                  <a:schemeClr val="accent1">
                    <a:lumMod val="75000"/>
                  </a:schemeClr>
                </a:solidFill>
              </a:rPr>
              <a:t>Compensation and Benefits</a:t>
            </a:r>
          </a:p>
          <a:p>
            <a:pPr algn="l"/>
            <a:r>
              <a:rPr lang="en-US" sz="2800" dirty="0" smtClean="0">
                <a:solidFill>
                  <a:schemeClr val="accent1">
                    <a:lumMod val="75000"/>
                  </a:schemeClr>
                </a:solidFill>
              </a:rPr>
              <a:t>Distribution of Benefits</a:t>
            </a:r>
          </a:p>
          <a:p>
            <a:pPr marL="457200" indent="-457200" algn="l">
              <a:buFont typeface="Arial" panose="020B0604020202020204" pitchFamily="34" charset="0"/>
              <a:buChar char="•"/>
            </a:pPr>
            <a:r>
              <a:rPr lang="en-US" sz="2800" dirty="0" smtClean="0">
                <a:solidFill>
                  <a:schemeClr val="accent1">
                    <a:lumMod val="75000"/>
                  </a:schemeClr>
                </a:solidFill>
              </a:rPr>
              <a:t>Health care </a:t>
            </a:r>
            <a:r>
              <a:rPr lang="en-US" sz="2800" dirty="0">
                <a:solidFill>
                  <a:schemeClr val="accent1">
                    <a:lumMod val="75000"/>
                  </a:schemeClr>
                </a:solidFill>
              </a:rPr>
              <a:t>f</a:t>
            </a:r>
            <a:r>
              <a:rPr lang="en-US" sz="2800" dirty="0" smtClean="0">
                <a:solidFill>
                  <a:schemeClr val="accent1">
                    <a:lumMod val="75000"/>
                  </a:schemeClr>
                </a:solidFill>
              </a:rPr>
              <a:t>lexible spending accounts</a:t>
            </a:r>
          </a:p>
          <a:p>
            <a:pPr marL="914400" lvl="1" indent="-457200" algn="l">
              <a:buFont typeface="Arial" panose="020B0604020202020204" pitchFamily="34" charset="0"/>
              <a:buChar char="•"/>
            </a:pPr>
            <a:r>
              <a:rPr lang="en-US" sz="2400" dirty="0" smtClean="0">
                <a:solidFill>
                  <a:schemeClr val="accent1">
                    <a:lumMod val="75000"/>
                  </a:schemeClr>
                </a:solidFill>
              </a:rPr>
              <a:t>Determine balance prior to date of death</a:t>
            </a:r>
          </a:p>
          <a:p>
            <a:pPr marL="914400" lvl="1" indent="-457200" algn="l">
              <a:buFont typeface="Arial" panose="020B0604020202020204" pitchFamily="34" charset="0"/>
              <a:buChar char="•"/>
            </a:pPr>
            <a:r>
              <a:rPr lang="en-US" sz="2400" dirty="0" smtClean="0">
                <a:solidFill>
                  <a:schemeClr val="accent1">
                    <a:lumMod val="75000"/>
                  </a:schemeClr>
                </a:solidFill>
              </a:rPr>
              <a:t>Notify family members concerning access to funds</a:t>
            </a:r>
            <a:endParaRPr lang="en-US" sz="2400" dirty="0">
              <a:solidFill>
                <a:schemeClr val="accent1">
                  <a:lumMod val="75000"/>
                </a:schemeClr>
              </a:solidFill>
            </a:endParaRPr>
          </a:p>
        </p:txBody>
      </p:sp>
    </p:spTree>
    <p:extLst>
      <p:ext uri="{BB962C8B-B14F-4D97-AF65-F5344CB8AC3E}">
        <p14:creationId xmlns:p14="http://schemas.microsoft.com/office/powerpoint/2010/main" val="237297499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600"/>
          </a:xfrm>
          <a:gradFill>
            <a:gsLst>
              <a:gs pos="0">
                <a:schemeClr val="accent1">
                  <a:tint val="66000"/>
                  <a:satMod val="160000"/>
                </a:schemeClr>
              </a:gs>
              <a:gs pos="50000">
                <a:schemeClr val="accent1">
                  <a:tint val="44500"/>
                  <a:satMod val="160000"/>
                </a:schemeClr>
              </a:gs>
              <a:gs pos="100000">
                <a:schemeClr val="accent1">
                  <a:lumMod val="60000"/>
                  <a:lumOff val="40000"/>
                </a:schemeClr>
              </a:gs>
            </a:gsLst>
            <a:lin ang="5400000" scaled="0"/>
          </a:gradFill>
        </p:spPr>
        <p:txBody>
          <a:bodyPr>
            <a:noAutofit/>
          </a:bodyPr>
          <a:lstStyle/>
          <a:p>
            <a:r>
              <a:rPr lang="en-US" sz="3200" dirty="0" smtClean="0"/>
              <a:t>How to Handle the Death of an Employee</a:t>
            </a:r>
            <a:br>
              <a:rPr lang="en-US" sz="3200" dirty="0" smtClean="0"/>
            </a:br>
            <a:r>
              <a:rPr lang="en-US" sz="1800" dirty="0" smtClean="0"/>
              <a:t>Raymond L. Hogge, Jr.</a:t>
            </a:r>
            <a:endParaRPr lang="en-US" sz="1800" dirty="0"/>
          </a:p>
        </p:txBody>
      </p:sp>
      <p:sp>
        <p:nvSpPr>
          <p:cNvPr id="3" name="Subtitle 2"/>
          <p:cNvSpPr>
            <a:spLocks noGrp="1"/>
          </p:cNvSpPr>
          <p:nvPr>
            <p:ph type="subTitle" idx="1"/>
          </p:nvPr>
        </p:nvSpPr>
        <p:spPr>
          <a:xfrm>
            <a:off x="457200" y="1219200"/>
            <a:ext cx="8229600" cy="5181600"/>
          </a:xfrm>
        </p:spPr>
        <p:txBody>
          <a:bodyPr/>
          <a:lstStyle/>
          <a:p>
            <a:r>
              <a:rPr lang="en-US" b="1" dirty="0" smtClean="0">
                <a:solidFill>
                  <a:schemeClr val="accent1">
                    <a:lumMod val="75000"/>
                  </a:schemeClr>
                </a:solidFill>
              </a:rPr>
              <a:t>Compensation and Benefits</a:t>
            </a:r>
          </a:p>
          <a:p>
            <a:pPr algn="l"/>
            <a:r>
              <a:rPr lang="en-US" sz="2800" dirty="0" smtClean="0">
                <a:solidFill>
                  <a:srgbClr val="FF0000"/>
                </a:solidFill>
              </a:rPr>
              <a:t>Insurance Continuation and Conversion</a:t>
            </a:r>
          </a:p>
          <a:p>
            <a:pPr marL="457200" indent="-457200" algn="l">
              <a:buFont typeface="Arial" panose="020B0604020202020204" pitchFamily="34" charset="0"/>
              <a:buChar char="•"/>
            </a:pPr>
            <a:r>
              <a:rPr lang="en-US" sz="2800" dirty="0" smtClean="0">
                <a:solidFill>
                  <a:schemeClr val="accent1">
                    <a:lumMod val="75000"/>
                  </a:schemeClr>
                </a:solidFill>
              </a:rPr>
              <a:t>Health insurance should be terminated in accordance with the policy as of the date of death</a:t>
            </a:r>
          </a:p>
        </p:txBody>
      </p:sp>
    </p:spTree>
    <p:extLst>
      <p:ext uri="{BB962C8B-B14F-4D97-AF65-F5344CB8AC3E}">
        <p14:creationId xmlns:p14="http://schemas.microsoft.com/office/powerpoint/2010/main" val="376010333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600"/>
          </a:xfrm>
          <a:gradFill>
            <a:gsLst>
              <a:gs pos="0">
                <a:schemeClr val="accent1">
                  <a:tint val="66000"/>
                  <a:satMod val="160000"/>
                </a:schemeClr>
              </a:gs>
              <a:gs pos="50000">
                <a:schemeClr val="accent1">
                  <a:tint val="44500"/>
                  <a:satMod val="160000"/>
                </a:schemeClr>
              </a:gs>
              <a:gs pos="100000">
                <a:schemeClr val="accent1">
                  <a:lumMod val="60000"/>
                  <a:lumOff val="40000"/>
                </a:schemeClr>
              </a:gs>
            </a:gsLst>
            <a:lin ang="5400000" scaled="0"/>
          </a:gradFill>
        </p:spPr>
        <p:txBody>
          <a:bodyPr>
            <a:noAutofit/>
          </a:bodyPr>
          <a:lstStyle/>
          <a:p>
            <a:r>
              <a:rPr lang="en-US" sz="3200" dirty="0" smtClean="0"/>
              <a:t>How to Handle the Death of an Employee</a:t>
            </a:r>
            <a:br>
              <a:rPr lang="en-US" sz="3200" dirty="0" smtClean="0"/>
            </a:br>
            <a:r>
              <a:rPr lang="en-US" sz="1800" dirty="0" smtClean="0"/>
              <a:t>Raymond L. Hogge, Jr.</a:t>
            </a:r>
            <a:endParaRPr lang="en-US" sz="1800" dirty="0"/>
          </a:p>
        </p:txBody>
      </p:sp>
      <p:sp>
        <p:nvSpPr>
          <p:cNvPr id="3" name="Subtitle 2"/>
          <p:cNvSpPr>
            <a:spLocks noGrp="1"/>
          </p:cNvSpPr>
          <p:nvPr>
            <p:ph type="subTitle" idx="1"/>
          </p:nvPr>
        </p:nvSpPr>
        <p:spPr>
          <a:xfrm>
            <a:off x="457200" y="1219200"/>
            <a:ext cx="8229600" cy="5181600"/>
          </a:xfrm>
        </p:spPr>
        <p:txBody>
          <a:bodyPr/>
          <a:lstStyle/>
          <a:p>
            <a:r>
              <a:rPr lang="en-US" b="1" dirty="0" smtClean="0">
                <a:solidFill>
                  <a:schemeClr val="accent1">
                    <a:lumMod val="75000"/>
                  </a:schemeClr>
                </a:solidFill>
              </a:rPr>
              <a:t>Compensation and Benefits</a:t>
            </a:r>
          </a:p>
          <a:p>
            <a:pPr algn="l"/>
            <a:r>
              <a:rPr lang="en-US" sz="2800" dirty="0" smtClean="0">
                <a:solidFill>
                  <a:srgbClr val="FF0000"/>
                </a:solidFill>
              </a:rPr>
              <a:t>Insurance Continuation and Conversion</a:t>
            </a:r>
          </a:p>
          <a:p>
            <a:pPr marL="457200" indent="-457200" algn="l">
              <a:buFont typeface="Arial" panose="020B0604020202020204" pitchFamily="34" charset="0"/>
              <a:buChar char="•"/>
            </a:pPr>
            <a:r>
              <a:rPr lang="en-US" sz="2800" dirty="0" smtClean="0">
                <a:solidFill>
                  <a:schemeClr val="accent1">
                    <a:lumMod val="75000"/>
                  </a:schemeClr>
                </a:solidFill>
              </a:rPr>
              <a:t>If COBRA applies, notify spouse and dependents</a:t>
            </a:r>
            <a:endParaRPr lang="en-US" sz="2800" dirty="0">
              <a:solidFill>
                <a:schemeClr val="accent1">
                  <a:lumMod val="75000"/>
                </a:schemeClr>
              </a:solidFill>
            </a:endParaRPr>
          </a:p>
        </p:txBody>
      </p:sp>
    </p:spTree>
    <p:extLst>
      <p:ext uri="{BB962C8B-B14F-4D97-AF65-F5344CB8AC3E}">
        <p14:creationId xmlns:p14="http://schemas.microsoft.com/office/powerpoint/2010/main" val="22870053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600"/>
          </a:xfrm>
          <a:gradFill>
            <a:gsLst>
              <a:gs pos="0">
                <a:schemeClr val="accent1">
                  <a:tint val="66000"/>
                  <a:satMod val="160000"/>
                </a:schemeClr>
              </a:gs>
              <a:gs pos="50000">
                <a:schemeClr val="accent1">
                  <a:tint val="44500"/>
                  <a:satMod val="160000"/>
                </a:schemeClr>
              </a:gs>
              <a:gs pos="100000">
                <a:schemeClr val="accent1">
                  <a:lumMod val="60000"/>
                  <a:lumOff val="40000"/>
                </a:schemeClr>
              </a:gs>
            </a:gsLst>
            <a:lin ang="5400000" scaled="0"/>
          </a:gradFill>
        </p:spPr>
        <p:txBody>
          <a:bodyPr>
            <a:noAutofit/>
          </a:bodyPr>
          <a:lstStyle/>
          <a:p>
            <a:r>
              <a:rPr lang="en-US" sz="3200" dirty="0" smtClean="0"/>
              <a:t>How to Handle the Death of an Employee</a:t>
            </a:r>
            <a:br>
              <a:rPr lang="en-US" sz="3200" dirty="0" smtClean="0"/>
            </a:br>
            <a:r>
              <a:rPr lang="en-US" sz="1800" dirty="0" smtClean="0"/>
              <a:t>Raymond L. Hogge, Jr.</a:t>
            </a:r>
            <a:endParaRPr lang="en-US" sz="1800" dirty="0"/>
          </a:p>
        </p:txBody>
      </p:sp>
      <p:sp>
        <p:nvSpPr>
          <p:cNvPr id="3" name="Subtitle 2"/>
          <p:cNvSpPr>
            <a:spLocks noGrp="1"/>
          </p:cNvSpPr>
          <p:nvPr>
            <p:ph type="subTitle" idx="1"/>
          </p:nvPr>
        </p:nvSpPr>
        <p:spPr>
          <a:xfrm>
            <a:off x="457200" y="1219200"/>
            <a:ext cx="8229600" cy="5181600"/>
          </a:xfrm>
        </p:spPr>
        <p:txBody>
          <a:bodyPr/>
          <a:lstStyle/>
          <a:p>
            <a:endParaRPr lang="en-US" b="1" dirty="0" smtClean="0">
              <a:solidFill>
                <a:srgbClr val="FF0000"/>
              </a:solidFill>
            </a:endParaRPr>
          </a:p>
          <a:p>
            <a:endParaRPr lang="en-US" b="1" dirty="0">
              <a:solidFill>
                <a:srgbClr val="FF0000"/>
              </a:solidFill>
            </a:endParaRPr>
          </a:p>
          <a:p>
            <a:endParaRPr lang="en-US" b="1" dirty="0" smtClean="0">
              <a:solidFill>
                <a:srgbClr val="FF0000"/>
              </a:solidFill>
            </a:endParaRPr>
          </a:p>
          <a:p>
            <a:r>
              <a:rPr lang="en-US" b="1" dirty="0" smtClean="0">
                <a:solidFill>
                  <a:srgbClr val="FF0000"/>
                </a:solidFill>
              </a:rPr>
              <a:t>Work-Related Deaths</a:t>
            </a:r>
          </a:p>
          <a:p>
            <a:pPr algn="l"/>
            <a:endParaRPr lang="en-US" sz="2800" dirty="0">
              <a:solidFill>
                <a:schemeClr val="accent1">
                  <a:lumMod val="75000"/>
                </a:schemeClr>
              </a:solidFill>
            </a:endParaRPr>
          </a:p>
        </p:txBody>
      </p:sp>
    </p:spTree>
    <p:extLst>
      <p:ext uri="{BB962C8B-B14F-4D97-AF65-F5344CB8AC3E}">
        <p14:creationId xmlns:p14="http://schemas.microsoft.com/office/powerpoint/2010/main" val="345830681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600"/>
          </a:xfrm>
          <a:gradFill>
            <a:gsLst>
              <a:gs pos="0">
                <a:schemeClr val="accent1">
                  <a:tint val="66000"/>
                  <a:satMod val="160000"/>
                </a:schemeClr>
              </a:gs>
              <a:gs pos="50000">
                <a:schemeClr val="accent1">
                  <a:tint val="44500"/>
                  <a:satMod val="160000"/>
                </a:schemeClr>
              </a:gs>
              <a:gs pos="100000">
                <a:schemeClr val="accent1">
                  <a:lumMod val="60000"/>
                  <a:lumOff val="40000"/>
                </a:schemeClr>
              </a:gs>
            </a:gsLst>
            <a:lin ang="5400000" scaled="0"/>
          </a:gradFill>
        </p:spPr>
        <p:txBody>
          <a:bodyPr>
            <a:noAutofit/>
          </a:bodyPr>
          <a:lstStyle/>
          <a:p>
            <a:r>
              <a:rPr lang="en-US" sz="3200" dirty="0" smtClean="0"/>
              <a:t>How to Handle the Death of an Employee</a:t>
            </a:r>
            <a:br>
              <a:rPr lang="en-US" sz="3200" dirty="0" smtClean="0"/>
            </a:br>
            <a:r>
              <a:rPr lang="en-US" sz="1800" dirty="0" smtClean="0"/>
              <a:t>Raymond L. Hogge, Jr.</a:t>
            </a:r>
            <a:endParaRPr lang="en-US" sz="1800" dirty="0"/>
          </a:p>
        </p:txBody>
      </p:sp>
      <p:sp>
        <p:nvSpPr>
          <p:cNvPr id="3" name="Subtitle 2"/>
          <p:cNvSpPr>
            <a:spLocks noGrp="1"/>
          </p:cNvSpPr>
          <p:nvPr>
            <p:ph type="subTitle" idx="1"/>
          </p:nvPr>
        </p:nvSpPr>
        <p:spPr>
          <a:xfrm>
            <a:off x="457200" y="1219200"/>
            <a:ext cx="8229600" cy="5181600"/>
          </a:xfrm>
        </p:spPr>
        <p:txBody>
          <a:bodyPr/>
          <a:lstStyle/>
          <a:p>
            <a:r>
              <a:rPr lang="en-US" b="1" dirty="0" smtClean="0">
                <a:solidFill>
                  <a:schemeClr val="accent1">
                    <a:lumMod val="75000"/>
                  </a:schemeClr>
                </a:solidFill>
              </a:rPr>
              <a:t>Work-Related Deaths</a:t>
            </a:r>
          </a:p>
          <a:p>
            <a:pPr algn="l"/>
            <a:r>
              <a:rPr lang="en-US" sz="2800" dirty="0" smtClean="0">
                <a:solidFill>
                  <a:srgbClr val="FF0000"/>
                </a:solidFill>
              </a:rPr>
              <a:t>Employer Investigation and Risk Management</a:t>
            </a:r>
          </a:p>
          <a:p>
            <a:pPr marL="457200" indent="-457200" algn="l">
              <a:buFont typeface="Arial" panose="020B0604020202020204" pitchFamily="34" charset="0"/>
              <a:buChar char="•"/>
            </a:pPr>
            <a:r>
              <a:rPr lang="en-US" sz="2800" dirty="0" smtClean="0">
                <a:solidFill>
                  <a:schemeClr val="accent1">
                    <a:lumMod val="75000"/>
                  </a:schemeClr>
                </a:solidFill>
              </a:rPr>
              <a:t>Insurance</a:t>
            </a:r>
          </a:p>
          <a:p>
            <a:pPr marL="914400" lvl="1" indent="-457200" algn="l">
              <a:buFont typeface="Arial" panose="020B0604020202020204" pitchFamily="34" charset="0"/>
              <a:buChar char="•"/>
            </a:pPr>
            <a:r>
              <a:rPr lang="en-US" sz="2400" dirty="0" smtClean="0">
                <a:solidFill>
                  <a:schemeClr val="accent1">
                    <a:lumMod val="75000"/>
                  </a:schemeClr>
                </a:solidFill>
              </a:rPr>
              <a:t>Notify potentially responsible insurance carrier immediately</a:t>
            </a:r>
          </a:p>
          <a:p>
            <a:pPr marL="1371600" lvl="2" indent="-457200" algn="l">
              <a:buFont typeface="Arial" panose="020B0604020202020204" pitchFamily="34" charset="0"/>
              <a:buChar char="•"/>
            </a:pPr>
            <a:r>
              <a:rPr lang="en-US" dirty="0" smtClean="0">
                <a:solidFill>
                  <a:schemeClr val="accent1">
                    <a:lumMod val="75000"/>
                  </a:schemeClr>
                </a:solidFill>
              </a:rPr>
              <a:t>Workers’ compensation</a:t>
            </a:r>
          </a:p>
          <a:p>
            <a:pPr marL="1371600" lvl="2" indent="-457200" algn="l">
              <a:buFont typeface="Arial" panose="020B0604020202020204" pitchFamily="34" charset="0"/>
              <a:buChar char="•"/>
            </a:pPr>
            <a:r>
              <a:rPr lang="en-US" dirty="0" smtClean="0">
                <a:solidFill>
                  <a:schemeClr val="accent1">
                    <a:lumMod val="75000"/>
                  </a:schemeClr>
                </a:solidFill>
              </a:rPr>
              <a:t>General Liability</a:t>
            </a:r>
          </a:p>
          <a:p>
            <a:pPr marL="914400" lvl="1" indent="-457200" algn="l">
              <a:buFont typeface="Arial" panose="020B0604020202020204" pitchFamily="34" charset="0"/>
              <a:buChar char="•"/>
            </a:pPr>
            <a:endParaRPr lang="en-US" sz="2400" dirty="0">
              <a:solidFill>
                <a:srgbClr val="FF0000"/>
              </a:solidFill>
            </a:endParaRPr>
          </a:p>
        </p:txBody>
      </p:sp>
    </p:spTree>
    <p:extLst>
      <p:ext uri="{BB962C8B-B14F-4D97-AF65-F5344CB8AC3E}">
        <p14:creationId xmlns:p14="http://schemas.microsoft.com/office/powerpoint/2010/main" val="373927225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600"/>
          </a:xfrm>
          <a:gradFill>
            <a:gsLst>
              <a:gs pos="0">
                <a:schemeClr val="accent1">
                  <a:tint val="66000"/>
                  <a:satMod val="160000"/>
                </a:schemeClr>
              </a:gs>
              <a:gs pos="50000">
                <a:schemeClr val="accent1">
                  <a:tint val="44500"/>
                  <a:satMod val="160000"/>
                </a:schemeClr>
              </a:gs>
              <a:gs pos="100000">
                <a:schemeClr val="accent1">
                  <a:lumMod val="60000"/>
                  <a:lumOff val="40000"/>
                </a:schemeClr>
              </a:gs>
            </a:gsLst>
            <a:lin ang="5400000" scaled="0"/>
          </a:gradFill>
        </p:spPr>
        <p:txBody>
          <a:bodyPr>
            <a:noAutofit/>
          </a:bodyPr>
          <a:lstStyle/>
          <a:p>
            <a:r>
              <a:rPr lang="en-US" sz="3200" dirty="0" smtClean="0"/>
              <a:t>How to Handle the Death of an Employee</a:t>
            </a:r>
            <a:br>
              <a:rPr lang="en-US" sz="3200" dirty="0" smtClean="0"/>
            </a:br>
            <a:r>
              <a:rPr lang="en-US" sz="1800" dirty="0" smtClean="0"/>
              <a:t>Raymond L. Hogge, Jr.</a:t>
            </a:r>
            <a:endParaRPr lang="en-US" sz="1800" dirty="0"/>
          </a:p>
        </p:txBody>
      </p:sp>
      <p:sp>
        <p:nvSpPr>
          <p:cNvPr id="3" name="Subtitle 2"/>
          <p:cNvSpPr>
            <a:spLocks noGrp="1"/>
          </p:cNvSpPr>
          <p:nvPr>
            <p:ph type="subTitle" idx="1"/>
          </p:nvPr>
        </p:nvSpPr>
        <p:spPr>
          <a:xfrm>
            <a:off x="457200" y="1219200"/>
            <a:ext cx="8229600" cy="5334000"/>
          </a:xfrm>
        </p:spPr>
        <p:txBody>
          <a:bodyPr>
            <a:normAutofit/>
          </a:bodyPr>
          <a:lstStyle/>
          <a:p>
            <a:r>
              <a:rPr lang="en-US" b="1" dirty="0" smtClean="0">
                <a:solidFill>
                  <a:schemeClr val="accent1">
                    <a:lumMod val="75000"/>
                  </a:schemeClr>
                </a:solidFill>
              </a:rPr>
              <a:t>Work-Related Deaths</a:t>
            </a:r>
          </a:p>
          <a:p>
            <a:pPr algn="l"/>
            <a:r>
              <a:rPr lang="en-US" sz="2800" dirty="0" smtClean="0">
                <a:solidFill>
                  <a:schemeClr val="accent1">
                    <a:lumMod val="75000"/>
                  </a:schemeClr>
                </a:solidFill>
              </a:rPr>
              <a:t>Employer Investigation and Risk Management</a:t>
            </a:r>
          </a:p>
          <a:p>
            <a:pPr marL="457200" indent="-457200" algn="l">
              <a:buFont typeface="Arial" panose="020B0604020202020204" pitchFamily="34" charset="0"/>
              <a:buChar char="•"/>
            </a:pPr>
            <a:r>
              <a:rPr lang="en-US" sz="2800" dirty="0" smtClean="0">
                <a:solidFill>
                  <a:schemeClr val="accent1">
                    <a:lumMod val="75000"/>
                  </a:schemeClr>
                </a:solidFill>
              </a:rPr>
              <a:t>Any work-related death should be immediately and thoroughly investigated</a:t>
            </a:r>
          </a:p>
          <a:p>
            <a:pPr marL="457200" indent="-457200" algn="l">
              <a:buFont typeface="Arial" panose="020B0604020202020204" pitchFamily="34" charset="0"/>
              <a:buChar char="•"/>
            </a:pPr>
            <a:r>
              <a:rPr lang="en-US" sz="2800" dirty="0" smtClean="0">
                <a:solidFill>
                  <a:schemeClr val="accent1">
                    <a:lumMod val="75000"/>
                  </a:schemeClr>
                </a:solidFill>
              </a:rPr>
              <a:t>The same applies to work-related injuries, especially those which may lead to death</a:t>
            </a:r>
          </a:p>
          <a:p>
            <a:pPr marL="457200" indent="-457200" algn="l">
              <a:buFont typeface="Arial" panose="020B0604020202020204" pitchFamily="34" charset="0"/>
              <a:buChar char="•"/>
            </a:pPr>
            <a:r>
              <a:rPr lang="en-US" sz="2800" dirty="0" smtClean="0">
                <a:solidFill>
                  <a:schemeClr val="accent1">
                    <a:lumMod val="75000"/>
                  </a:schemeClr>
                </a:solidFill>
              </a:rPr>
              <a:t>Investigation is necessary to assess risk for legal liability </a:t>
            </a:r>
          </a:p>
          <a:p>
            <a:pPr marL="914400" lvl="1" indent="-457200" algn="l">
              <a:buFont typeface="Arial" panose="020B0604020202020204" pitchFamily="34" charset="0"/>
              <a:buChar char="•"/>
            </a:pPr>
            <a:r>
              <a:rPr lang="en-US" sz="2400" dirty="0" smtClean="0">
                <a:solidFill>
                  <a:schemeClr val="accent1">
                    <a:lumMod val="75000"/>
                  </a:schemeClr>
                </a:solidFill>
              </a:rPr>
              <a:t>Workers’ compensation</a:t>
            </a:r>
          </a:p>
          <a:p>
            <a:pPr marL="914400" lvl="1" indent="-457200" algn="l">
              <a:buFont typeface="Arial" panose="020B0604020202020204" pitchFamily="34" charset="0"/>
              <a:buChar char="•"/>
            </a:pPr>
            <a:r>
              <a:rPr lang="en-US" sz="2400" dirty="0" smtClean="0">
                <a:solidFill>
                  <a:schemeClr val="accent1">
                    <a:lumMod val="75000"/>
                  </a:schemeClr>
                </a:solidFill>
              </a:rPr>
              <a:t>Tort, if workers’ compensation does not apply</a:t>
            </a:r>
          </a:p>
          <a:p>
            <a:pPr marL="914400" lvl="1" indent="-457200" algn="l">
              <a:buFont typeface="Arial" panose="020B0604020202020204" pitchFamily="34" charset="0"/>
              <a:buChar char="•"/>
            </a:pPr>
            <a:r>
              <a:rPr lang="en-US" sz="2400" dirty="0" smtClean="0">
                <a:solidFill>
                  <a:schemeClr val="accent1">
                    <a:lumMod val="75000"/>
                  </a:schemeClr>
                </a:solidFill>
              </a:rPr>
              <a:t>OSHA</a:t>
            </a:r>
          </a:p>
          <a:p>
            <a:pPr algn="l"/>
            <a:endParaRPr lang="en-US" sz="2800" dirty="0">
              <a:solidFill>
                <a:srgbClr val="FF0000"/>
              </a:solidFill>
            </a:endParaRPr>
          </a:p>
        </p:txBody>
      </p:sp>
    </p:spTree>
    <p:extLst>
      <p:ext uri="{BB962C8B-B14F-4D97-AF65-F5344CB8AC3E}">
        <p14:creationId xmlns:p14="http://schemas.microsoft.com/office/powerpoint/2010/main" val="228203004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600"/>
          </a:xfrm>
          <a:gradFill>
            <a:gsLst>
              <a:gs pos="0">
                <a:schemeClr val="accent1">
                  <a:tint val="66000"/>
                  <a:satMod val="160000"/>
                </a:schemeClr>
              </a:gs>
              <a:gs pos="50000">
                <a:schemeClr val="accent1">
                  <a:tint val="44500"/>
                  <a:satMod val="160000"/>
                </a:schemeClr>
              </a:gs>
              <a:gs pos="100000">
                <a:schemeClr val="accent1">
                  <a:lumMod val="60000"/>
                  <a:lumOff val="40000"/>
                </a:schemeClr>
              </a:gs>
            </a:gsLst>
            <a:lin ang="5400000" scaled="0"/>
          </a:gradFill>
        </p:spPr>
        <p:txBody>
          <a:bodyPr>
            <a:noAutofit/>
          </a:bodyPr>
          <a:lstStyle/>
          <a:p>
            <a:r>
              <a:rPr lang="en-US" sz="3200" dirty="0" smtClean="0"/>
              <a:t>How to Handle the Death of an Employee</a:t>
            </a:r>
            <a:br>
              <a:rPr lang="en-US" sz="3200" dirty="0" smtClean="0"/>
            </a:br>
            <a:r>
              <a:rPr lang="en-US" sz="1800" dirty="0" smtClean="0"/>
              <a:t>Raymond L. Hogge, Jr.</a:t>
            </a:r>
            <a:endParaRPr lang="en-US" sz="1800" dirty="0"/>
          </a:p>
        </p:txBody>
      </p:sp>
      <p:sp>
        <p:nvSpPr>
          <p:cNvPr id="3" name="Subtitle 2"/>
          <p:cNvSpPr>
            <a:spLocks noGrp="1"/>
          </p:cNvSpPr>
          <p:nvPr>
            <p:ph type="subTitle" idx="1"/>
          </p:nvPr>
        </p:nvSpPr>
        <p:spPr>
          <a:xfrm>
            <a:off x="457200" y="1219200"/>
            <a:ext cx="8229600" cy="5181600"/>
          </a:xfrm>
        </p:spPr>
        <p:txBody>
          <a:bodyPr/>
          <a:lstStyle/>
          <a:p>
            <a:r>
              <a:rPr lang="en-US" b="1" dirty="0" smtClean="0">
                <a:solidFill>
                  <a:schemeClr val="accent1">
                    <a:lumMod val="75000"/>
                  </a:schemeClr>
                </a:solidFill>
              </a:rPr>
              <a:t>Work-Related Deaths</a:t>
            </a:r>
          </a:p>
          <a:p>
            <a:pPr algn="l"/>
            <a:r>
              <a:rPr lang="en-US" sz="2800" dirty="0" smtClean="0">
                <a:solidFill>
                  <a:schemeClr val="accent1">
                    <a:lumMod val="75000"/>
                  </a:schemeClr>
                </a:solidFill>
              </a:rPr>
              <a:t>Employer Investigation and Risk Management</a:t>
            </a:r>
          </a:p>
          <a:p>
            <a:pPr marL="457200" indent="-457200" algn="l">
              <a:buFont typeface="Arial" panose="020B0604020202020204" pitchFamily="34" charset="0"/>
              <a:buChar char="•"/>
            </a:pPr>
            <a:r>
              <a:rPr lang="en-US" sz="2800" dirty="0" smtClean="0">
                <a:solidFill>
                  <a:schemeClr val="accent1">
                    <a:lumMod val="75000"/>
                  </a:schemeClr>
                </a:solidFill>
              </a:rPr>
              <a:t>Investigation basics</a:t>
            </a:r>
          </a:p>
          <a:p>
            <a:pPr marL="914400" lvl="1" indent="-457200" algn="l">
              <a:buFont typeface="Arial" panose="020B0604020202020204" pitchFamily="34" charset="0"/>
              <a:buChar char="•"/>
            </a:pPr>
            <a:r>
              <a:rPr lang="en-US" sz="2400" dirty="0" smtClean="0">
                <a:solidFill>
                  <a:schemeClr val="accent1">
                    <a:lumMod val="75000"/>
                  </a:schemeClr>
                </a:solidFill>
              </a:rPr>
              <a:t>Internal written report</a:t>
            </a:r>
          </a:p>
          <a:p>
            <a:pPr marL="914400" lvl="1" indent="-457200" algn="l">
              <a:buFont typeface="Arial" panose="020B0604020202020204" pitchFamily="34" charset="0"/>
              <a:buChar char="•"/>
            </a:pPr>
            <a:r>
              <a:rPr lang="en-US" sz="2400" dirty="0" smtClean="0">
                <a:solidFill>
                  <a:schemeClr val="accent1">
                    <a:lumMod val="75000"/>
                  </a:schemeClr>
                </a:solidFill>
              </a:rPr>
              <a:t>Assignment of investigation</a:t>
            </a:r>
          </a:p>
          <a:p>
            <a:pPr marL="914400" lvl="1" indent="-457200" algn="l">
              <a:buFont typeface="Arial" panose="020B0604020202020204" pitchFamily="34" charset="0"/>
              <a:buChar char="•"/>
            </a:pPr>
            <a:r>
              <a:rPr lang="en-US" sz="2400" dirty="0" smtClean="0">
                <a:solidFill>
                  <a:schemeClr val="accent1">
                    <a:lumMod val="75000"/>
                  </a:schemeClr>
                </a:solidFill>
              </a:rPr>
              <a:t>Witness interviews </a:t>
            </a:r>
          </a:p>
          <a:p>
            <a:pPr marL="914400" lvl="1" indent="-457200" algn="l">
              <a:buFont typeface="Arial" panose="020B0604020202020204" pitchFamily="34" charset="0"/>
              <a:buChar char="•"/>
            </a:pPr>
            <a:r>
              <a:rPr lang="en-US" sz="2400" dirty="0" smtClean="0">
                <a:solidFill>
                  <a:schemeClr val="accent1">
                    <a:lumMod val="75000"/>
                  </a:schemeClr>
                </a:solidFill>
              </a:rPr>
              <a:t>Witness statements - written / recorded</a:t>
            </a:r>
          </a:p>
          <a:p>
            <a:pPr marL="914400" lvl="1" indent="-457200" algn="l">
              <a:buFont typeface="Arial" panose="020B0604020202020204" pitchFamily="34" charset="0"/>
              <a:buChar char="•"/>
            </a:pPr>
            <a:r>
              <a:rPr lang="en-US" sz="2400" dirty="0" smtClean="0">
                <a:solidFill>
                  <a:schemeClr val="accent1">
                    <a:lumMod val="75000"/>
                  </a:schemeClr>
                </a:solidFill>
              </a:rPr>
              <a:t>Photographs and other documentary evidence</a:t>
            </a:r>
          </a:p>
          <a:p>
            <a:pPr marL="914400" lvl="1" indent="-457200" algn="l">
              <a:buFont typeface="Arial" panose="020B0604020202020204" pitchFamily="34" charset="0"/>
              <a:buChar char="•"/>
            </a:pPr>
            <a:r>
              <a:rPr lang="en-US" sz="2400" dirty="0" smtClean="0">
                <a:solidFill>
                  <a:schemeClr val="accent1">
                    <a:lumMod val="75000"/>
                  </a:schemeClr>
                </a:solidFill>
              </a:rPr>
              <a:t>Investigative report to management</a:t>
            </a:r>
          </a:p>
          <a:p>
            <a:pPr marL="914400" lvl="1" indent="-457200" algn="l">
              <a:buFont typeface="Arial" panose="020B0604020202020204" pitchFamily="34" charset="0"/>
              <a:buChar char="•"/>
            </a:pPr>
            <a:endParaRPr lang="en-US" sz="2000" dirty="0" smtClean="0">
              <a:solidFill>
                <a:schemeClr val="accent1">
                  <a:lumMod val="75000"/>
                </a:schemeClr>
              </a:solidFill>
            </a:endParaRPr>
          </a:p>
          <a:p>
            <a:pPr marL="914400" lvl="1" indent="-457200" algn="l">
              <a:buFont typeface="Arial" panose="020B0604020202020204" pitchFamily="34" charset="0"/>
              <a:buChar char="•"/>
            </a:pPr>
            <a:endParaRPr lang="en-US" sz="2400" dirty="0">
              <a:solidFill>
                <a:srgbClr val="FF0000"/>
              </a:solidFill>
            </a:endParaRPr>
          </a:p>
        </p:txBody>
      </p:sp>
    </p:spTree>
    <p:extLst>
      <p:ext uri="{BB962C8B-B14F-4D97-AF65-F5344CB8AC3E}">
        <p14:creationId xmlns:p14="http://schemas.microsoft.com/office/powerpoint/2010/main" val="128572539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600"/>
          </a:xfrm>
          <a:gradFill>
            <a:gsLst>
              <a:gs pos="0">
                <a:schemeClr val="accent1">
                  <a:tint val="66000"/>
                  <a:satMod val="160000"/>
                </a:schemeClr>
              </a:gs>
              <a:gs pos="50000">
                <a:schemeClr val="accent1">
                  <a:tint val="44500"/>
                  <a:satMod val="160000"/>
                </a:schemeClr>
              </a:gs>
              <a:gs pos="100000">
                <a:schemeClr val="accent1">
                  <a:lumMod val="60000"/>
                  <a:lumOff val="40000"/>
                </a:schemeClr>
              </a:gs>
            </a:gsLst>
            <a:lin ang="5400000" scaled="0"/>
          </a:gradFill>
        </p:spPr>
        <p:txBody>
          <a:bodyPr>
            <a:noAutofit/>
          </a:bodyPr>
          <a:lstStyle/>
          <a:p>
            <a:r>
              <a:rPr lang="en-US" sz="3200" dirty="0" smtClean="0"/>
              <a:t>How to Handle the Death of an Employee</a:t>
            </a:r>
            <a:br>
              <a:rPr lang="en-US" sz="3200" dirty="0" smtClean="0"/>
            </a:br>
            <a:r>
              <a:rPr lang="en-US" sz="1800" dirty="0" smtClean="0"/>
              <a:t>Raymond L. Hogge, Jr.</a:t>
            </a:r>
            <a:endParaRPr lang="en-US" sz="1800" dirty="0"/>
          </a:p>
        </p:txBody>
      </p:sp>
      <p:sp>
        <p:nvSpPr>
          <p:cNvPr id="3" name="Subtitle 2"/>
          <p:cNvSpPr>
            <a:spLocks noGrp="1"/>
          </p:cNvSpPr>
          <p:nvPr>
            <p:ph type="subTitle" idx="1"/>
          </p:nvPr>
        </p:nvSpPr>
        <p:spPr>
          <a:xfrm>
            <a:off x="457200" y="1219200"/>
            <a:ext cx="8229600" cy="5181600"/>
          </a:xfrm>
        </p:spPr>
        <p:txBody>
          <a:bodyPr/>
          <a:lstStyle/>
          <a:p>
            <a:r>
              <a:rPr lang="en-US" b="1" dirty="0" smtClean="0">
                <a:solidFill>
                  <a:schemeClr val="accent1">
                    <a:lumMod val="75000"/>
                  </a:schemeClr>
                </a:solidFill>
              </a:rPr>
              <a:t>Work-Related Deaths</a:t>
            </a:r>
          </a:p>
          <a:p>
            <a:pPr algn="l"/>
            <a:r>
              <a:rPr lang="en-US" sz="2800" dirty="0" smtClean="0">
                <a:solidFill>
                  <a:schemeClr val="accent1">
                    <a:lumMod val="75000"/>
                  </a:schemeClr>
                </a:solidFill>
              </a:rPr>
              <a:t>Employer Investigation and Risk Management</a:t>
            </a:r>
          </a:p>
          <a:p>
            <a:pPr marL="457200" indent="-457200" algn="l">
              <a:buFont typeface="Arial" panose="020B0604020202020204" pitchFamily="34" charset="0"/>
              <a:buChar char="•"/>
            </a:pPr>
            <a:r>
              <a:rPr lang="en-US" sz="2800" dirty="0" smtClean="0">
                <a:solidFill>
                  <a:schemeClr val="accent1">
                    <a:lumMod val="75000"/>
                  </a:schemeClr>
                </a:solidFill>
              </a:rPr>
              <a:t>Important employer policies</a:t>
            </a:r>
          </a:p>
          <a:p>
            <a:pPr marL="914400" lvl="1" indent="-457200" algn="l">
              <a:buFont typeface="Arial" panose="020B0604020202020204" pitchFamily="34" charset="0"/>
              <a:buChar char="•"/>
            </a:pPr>
            <a:r>
              <a:rPr lang="en-US" sz="2400" dirty="0" smtClean="0">
                <a:solidFill>
                  <a:schemeClr val="accent1">
                    <a:lumMod val="75000"/>
                  </a:schemeClr>
                </a:solidFill>
              </a:rPr>
              <a:t>Safety and health</a:t>
            </a:r>
          </a:p>
          <a:p>
            <a:pPr marL="914400" lvl="1" indent="-457200" algn="l">
              <a:buFont typeface="Arial" panose="020B0604020202020204" pitchFamily="34" charset="0"/>
              <a:buChar char="•"/>
            </a:pPr>
            <a:r>
              <a:rPr lang="en-US" sz="2400" dirty="0" smtClean="0">
                <a:solidFill>
                  <a:schemeClr val="accent1">
                    <a:lumMod val="75000"/>
                  </a:schemeClr>
                </a:solidFill>
              </a:rPr>
              <a:t>Injury reporting</a:t>
            </a:r>
          </a:p>
          <a:p>
            <a:pPr marL="914400" lvl="1" indent="-457200" algn="l">
              <a:buFont typeface="Arial" panose="020B0604020202020204" pitchFamily="34" charset="0"/>
              <a:buChar char="•"/>
            </a:pPr>
            <a:r>
              <a:rPr lang="en-US" sz="2400" dirty="0" smtClean="0">
                <a:solidFill>
                  <a:schemeClr val="accent1">
                    <a:lumMod val="75000"/>
                  </a:schemeClr>
                </a:solidFill>
              </a:rPr>
              <a:t>Investigation</a:t>
            </a:r>
          </a:p>
          <a:p>
            <a:pPr marL="914400" lvl="1" indent="-457200" algn="l">
              <a:buFont typeface="Arial" panose="020B0604020202020204" pitchFamily="34" charset="0"/>
              <a:buChar char="•"/>
            </a:pPr>
            <a:r>
              <a:rPr lang="en-US" sz="2400" dirty="0" smtClean="0">
                <a:solidFill>
                  <a:schemeClr val="accent1">
                    <a:lumMod val="75000"/>
                  </a:schemeClr>
                </a:solidFill>
              </a:rPr>
              <a:t>Corrective action</a:t>
            </a:r>
          </a:p>
          <a:p>
            <a:pPr marL="914400" lvl="1" indent="-457200" algn="l">
              <a:buFont typeface="Arial" panose="020B0604020202020204" pitchFamily="34" charset="0"/>
              <a:buChar char="•"/>
            </a:pPr>
            <a:endParaRPr lang="en-US" sz="2400" dirty="0" smtClean="0">
              <a:solidFill>
                <a:schemeClr val="accent1">
                  <a:lumMod val="75000"/>
                </a:schemeClr>
              </a:solidFill>
            </a:endParaRPr>
          </a:p>
          <a:p>
            <a:pPr marL="914400" lvl="1" indent="-457200" algn="l">
              <a:buFont typeface="Arial" panose="020B0604020202020204" pitchFamily="34" charset="0"/>
              <a:buChar char="•"/>
            </a:pPr>
            <a:endParaRPr lang="en-US" sz="2400" dirty="0">
              <a:solidFill>
                <a:srgbClr val="FF0000"/>
              </a:solidFill>
            </a:endParaRPr>
          </a:p>
        </p:txBody>
      </p:sp>
    </p:spTree>
    <p:extLst>
      <p:ext uri="{BB962C8B-B14F-4D97-AF65-F5344CB8AC3E}">
        <p14:creationId xmlns:p14="http://schemas.microsoft.com/office/powerpoint/2010/main" val="69612715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600"/>
          </a:xfrm>
          <a:gradFill>
            <a:gsLst>
              <a:gs pos="0">
                <a:schemeClr val="accent1">
                  <a:tint val="66000"/>
                  <a:satMod val="160000"/>
                </a:schemeClr>
              </a:gs>
              <a:gs pos="50000">
                <a:schemeClr val="accent1">
                  <a:tint val="44500"/>
                  <a:satMod val="160000"/>
                </a:schemeClr>
              </a:gs>
              <a:gs pos="100000">
                <a:schemeClr val="accent1">
                  <a:lumMod val="60000"/>
                  <a:lumOff val="40000"/>
                </a:schemeClr>
              </a:gs>
            </a:gsLst>
            <a:lin ang="5400000" scaled="0"/>
          </a:gradFill>
        </p:spPr>
        <p:txBody>
          <a:bodyPr>
            <a:noAutofit/>
          </a:bodyPr>
          <a:lstStyle/>
          <a:p>
            <a:r>
              <a:rPr lang="en-US" sz="3200" dirty="0" smtClean="0"/>
              <a:t>How to Handle the Death of an Employee</a:t>
            </a:r>
            <a:br>
              <a:rPr lang="en-US" sz="3200" dirty="0" smtClean="0"/>
            </a:br>
            <a:r>
              <a:rPr lang="en-US" sz="1800" dirty="0" smtClean="0"/>
              <a:t>Raymond L. Hogge, Jr.</a:t>
            </a:r>
            <a:endParaRPr lang="en-US" sz="1800" dirty="0"/>
          </a:p>
        </p:txBody>
      </p:sp>
      <p:sp>
        <p:nvSpPr>
          <p:cNvPr id="3" name="Subtitle 2"/>
          <p:cNvSpPr>
            <a:spLocks noGrp="1"/>
          </p:cNvSpPr>
          <p:nvPr>
            <p:ph type="subTitle" idx="1"/>
          </p:nvPr>
        </p:nvSpPr>
        <p:spPr>
          <a:xfrm>
            <a:off x="457200" y="1219200"/>
            <a:ext cx="8229600" cy="5181600"/>
          </a:xfrm>
        </p:spPr>
        <p:txBody>
          <a:bodyPr/>
          <a:lstStyle/>
          <a:p>
            <a:r>
              <a:rPr lang="en-US" b="1" dirty="0" smtClean="0">
                <a:solidFill>
                  <a:schemeClr val="accent1">
                    <a:lumMod val="75000"/>
                  </a:schemeClr>
                </a:solidFill>
              </a:rPr>
              <a:t>Work-Related Deaths</a:t>
            </a:r>
          </a:p>
          <a:p>
            <a:pPr algn="l"/>
            <a:r>
              <a:rPr lang="en-US" sz="2800" dirty="0" smtClean="0">
                <a:solidFill>
                  <a:srgbClr val="FF0000"/>
                </a:solidFill>
              </a:rPr>
              <a:t>Workers’ Compensation</a:t>
            </a:r>
          </a:p>
          <a:p>
            <a:pPr marL="457200" indent="-457200" algn="l">
              <a:buFont typeface="Arial" panose="020B0604020202020204" pitchFamily="34" charset="0"/>
              <a:buChar char="•"/>
            </a:pPr>
            <a:r>
              <a:rPr lang="en-US" sz="2800" dirty="0" smtClean="0">
                <a:solidFill>
                  <a:schemeClr val="accent1">
                    <a:lumMod val="75000"/>
                  </a:schemeClr>
                </a:solidFill>
              </a:rPr>
              <a:t>Workers’ compensation laws provide benefits to employees suffering work-related injuries or death</a:t>
            </a:r>
          </a:p>
          <a:p>
            <a:pPr marL="914400" lvl="1" indent="-457200" algn="l">
              <a:buFont typeface="Arial" panose="020B0604020202020204" pitchFamily="34" charset="0"/>
              <a:buChar char="•"/>
            </a:pPr>
            <a:r>
              <a:rPr lang="en-US" sz="2400" dirty="0" smtClean="0">
                <a:solidFill>
                  <a:schemeClr val="accent1">
                    <a:lumMod val="75000"/>
                  </a:schemeClr>
                </a:solidFill>
              </a:rPr>
              <a:t>Medical expenses</a:t>
            </a:r>
          </a:p>
          <a:p>
            <a:pPr marL="914400" lvl="1" indent="-457200" algn="l">
              <a:buFont typeface="Arial" panose="020B0604020202020204" pitchFamily="34" charset="0"/>
              <a:buChar char="•"/>
            </a:pPr>
            <a:r>
              <a:rPr lang="en-US" sz="2400" dirty="0" smtClean="0">
                <a:solidFill>
                  <a:schemeClr val="accent1">
                    <a:lumMod val="75000"/>
                  </a:schemeClr>
                </a:solidFill>
              </a:rPr>
              <a:t>Disability benefits</a:t>
            </a:r>
          </a:p>
          <a:p>
            <a:pPr marL="914400" lvl="1" indent="-457200" algn="l">
              <a:buFont typeface="Arial" panose="020B0604020202020204" pitchFamily="34" charset="0"/>
              <a:buChar char="•"/>
            </a:pPr>
            <a:r>
              <a:rPr lang="en-US" sz="2400" dirty="0" smtClean="0">
                <a:solidFill>
                  <a:schemeClr val="accent1">
                    <a:lumMod val="75000"/>
                  </a:schemeClr>
                </a:solidFill>
              </a:rPr>
              <a:t>Death benefits</a:t>
            </a:r>
          </a:p>
          <a:p>
            <a:pPr marL="457200" indent="-457200" algn="l">
              <a:buFont typeface="Arial" panose="020B0604020202020204" pitchFamily="34" charset="0"/>
              <a:buChar char="•"/>
            </a:pPr>
            <a:endParaRPr lang="en-US" sz="2800" dirty="0">
              <a:solidFill>
                <a:schemeClr val="accent1">
                  <a:lumMod val="75000"/>
                </a:schemeClr>
              </a:solidFill>
            </a:endParaRPr>
          </a:p>
        </p:txBody>
      </p:sp>
    </p:spTree>
    <p:extLst>
      <p:ext uri="{BB962C8B-B14F-4D97-AF65-F5344CB8AC3E}">
        <p14:creationId xmlns:p14="http://schemas.microsoft.com/office/powerpoint/2010/main" val="375200664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600"/>
          </a:xfrm>
          <a:gradFill>
            <a:gsLst>
              <a:gs pos="0">
                <a:schemeClr val="accent1">
                  <a:tint val="66000"/>
                  <a:satMod val="160000"/>
                </a:schemeClr>
              </a:gs>
              <a:gs pos="50000">
                <a:schemeClr val="accent1">
                  <a:tint val="44500"/>
                  <a:satMod val="160000"/>
                </a:schemeClr>
              </a:gs>
              <a:gs pos="100000">
                <a:schemeClr val="accent1">
                  <a:lumMod val="60000"/>
                  <a:lumOff val="40000"/>
                </a:schemeClr>
              </a:gs>
            </a:gsLst>
            <a:lin ang="5400000" scaled="0"/>
          </a:gradFill>
        </p:spPr>
        <p:txBody>
          <a:bodyPr>
            <a:noAutofit/>
          </a:bodyPr>
          <a:lstStyle/>
          <a:p>
            <a:r>
              <a:rPr lang="en-US" sz="3200" dirty="0" smtClean="0"/>
              <a:t>How to Handle the Death of an Employee</a:t>
            </a:r>
            <a:br>
              <a:rPr lang="en-US" sz="3200" dirty="0" smtClean="0"/>
            </a:br>
            <a:r>
              <a:rPr lang="en-US" sz="1800" dirty="0" smtClean="0"/>
              <a:t>Raymond L. Hogge, Jr.</a:t>
            </a:r>
            <a:endParaRPr lang="en-US" sz="1800" dirty="0"/>
          </a:p>
        </p:txBody>
      </p:sp>
      <p:sp>
        <p:nvSpPr>
          <p:cNvPr id="3" name="Subtitle 2"/>
          <p:cNvSpPr>
            <a:spLocks noGrp="1"/>
          </p:cNvSpPr>
          <p:nvPr>
            <p:ph type="subTitle" idx="1"/>
          </p:nvPr>
        </p:nvSpPr>
        <p:spPr>
          <a:xfrm>
            <a:off x="457200" y="1219200"/>
            <a:ext cx="8229600" cy="5181600"/>
          </a:xfrm>
        </p:spPr>
        <p:txBody>
          <a:bodyPr/>
          <a:lstStyle/>
          <a:p>
            <a:r>
              <a:rPr lang="en-US" b="1" dirty="0" smtClean="0">
                <a:solidFill>
                  <a:schemeClr val="accent1">
                    <a:lumMod val="75000"/>
                  </a:schemeClr>
                </a:solidFill>
              </a:rPr>
              <a:t>Work-Related Deaths</a:t>
            </a:r>
          </a:p>
          <a:p>
            <a:pPr algn="l"/>
            <a:r>
              <a:rPr lang="en-US" sz="2800" dirty="0" smtClean="0">
                <a:solidFill>
                  <a:schemeClr val="accent1">
                    <a:lumMod val="75000"/>
                  </a:schemeClr>
                </a:solidFill>
              </a:rPr>
              <a:t>Workers’ Compensation</a:t>
            </a:r>
          </a:p>
          <a:p>
            <a:pPr marL="457200" indent="-457200" algn="l">
              <a:buFont typeface="Arial" panose="020B0604020202020204" pitchFamily="34" charset="0"/>
              <a:buChar char="•"/>
            </a:pPr>
            <a:r>
              <a:rPr lang="en-US" sz="2800" dirty="0" smtClean="0">
                <a:solidFill>
                  <a:schemeClr val="accent1">
                    <a:lumMod val="75000"/>
                  </a:schemeClr>
                </a:solidFill>
              </a:rPr>
              <a:t>Workers’ compensation may be available even if the death of the employee results from a deliberate violent act by a coworker or third party</a:t>
            </a:r>
          </a:p>
        </p:txBody>
      </p:sp>
    </p:spTree>
    <p:extLst>
      <p:ext uri="{BB962C8B-B14F-4D97-AF65-F5344CB8AC3E}">
        <p14:creationId xmlns:p14="http://schemas.microsoft.com/office/powerpoint/2010/main" val="6356905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600"/>
          </a:xfrm>
          <a:gradFill>
            <a:gsLst>
              <a:gs pos="0">
                <a:schemeClr val="accent1">
                  <a:tint val="66000"/>
                  <a:satMod val="160000"/>
                </a:schemeClr>
              </a:gs>
              <a:gs pos="50000">
                <a:schemeClr val="accent1">
                  <a:tint val="44500"/>
                  <a:satMod val="160000"/>
                </a:schemeClr>
              </a:gs>
              <a:gs pos="100000">
                <a:schemeClr val="accent1">
                  <a:lumMod val="60000"/>
                  <a:lumOff val="40000"/>
                </a:schemeClr>
              </a:gs>
            </a:gsLst>
            <a:lin ang="5400000" scaled="0"/>
          </a:gradFill>
        </p:spPr>
        <p:txBody>
          <a:bodyPr>
            <a:noAutofit/>
          </a:bodyPr>
          <a:lstStyle/>
          <a:p>
            <a:r>
              <a:rPr lang="en-US" sz="3200" dirty="0" smtClean="0"/>
              <a:t>How to Handle the Death of an Employee</a:t>
            </a:r>
            <a:br>
              <a:rPr lang="en-US" sz="3200" dirty="0" smtClean="0"/>
            </a:br>
            <a:r>
              <a:rPr lang="en-US" sz="1800" dirty="0" smtClean="0"/>
              <a:t>Raymond L. Hogge, Jr.</a:t>
            </a:r>
            <a:endParaRPr lang="en-US" sz="1800" dirty="0"/>
          </a:p>
        </p:txBody>
      </p:sp>
      <p:sp>
        <p:nvSpPr>
          <p:cNvPr id="3" name="Subtitle 2"/>
          <p:cNvSpPr>
            <a:spLocks noGrp="1"/>
          </p:cNvSpPr>
          <p:nvPr>
            <p:ph type="subTitle" idx="1"/>
          </p:nvPr>
        </p:nvSpPr>
        <p:spPr>
          <a:xfrm>
            <a:off x="457200" y="1219200"/>
            <a:ext cx="8229600" cy="5181600"/>
          </a:xfrm>
        </p:spPr>
        <p:txBody>
          <a:bodyPr/>
          <a:lstStyle/>
          <a:p>
            <a:r>
              <a:rPr lang="en-US" b="1" dirty="0" smtClean="0">
                <a:solidFill>
                  <a:schemeClr val="accent1">
                    <a:lumMod val="75000"/>
                  </a:schemeClr>
                </a:solidFill>
              </a:rPr>
              <a:t>Initial Communications</a:t>
            </a:r>
          </a:p>
          <a:p>
            <a:pPr algn="l"/>
            <a:r>
              <a:rPr lang="en-US" sz="2800" dirty="0" smtClean="0">
                <a:solidFill>
                  <a:schemeClr val="accent1">
                    <a:lumMod val="75000"/>
                  </a:schemeClr>
                </a:solidFill>
              </a:rPr>
              <a:t>Communications with Deceased Employee’s Family</a:t>
            </a:r>
          </a:p>
          <a:p>
            <a:pPr marL="457200" indent="-457200" algn="l">
              <a:buFont typeface="Arial" panose="020B0604020202020204" pitchFamily="34" charset="0"/>
              <a:buChar char="•"/>
            </a:pPr>
            <a:r>
              <a:rPr lang="en-US" sz="2800" dirty="0" smtClean="0">
                <a:solidFill>
                  <a:schemeClr val="accent1">
                    <a:lumMod val="75000"/>
                  </a:schemeClr>
                </a:solidFill>
              </a:rPr>
              <a:t>Ask about service arrangements</a:t>
            </a:r>
          </a:p>
          <a:p>
            <a:pPr marL="914400" lvl="1" indent="-457200" algn="l">
              <a:buFont typeface="Arial" panose="020B0604020202020204" pitchFamily="34" charset="0"/>
              <a:buChar char="•"/>
            </a:pPr>
            <a:r>
              <a:rPr lang="en-US" sz="2400" dirty="0" smtClean="0">
                <a:solidFill>
                  <a:schemeClr val="accent1">
                    <a:lumMod val="75000"/>
                  </a:schemeClr>
                </a:solidFill>
              </a:rPr>
              <a:t>Ask whether coworkers are welcome</a:t>
            </a:r>
          </a:p>
          <a:p>
            <a:pPr marL="914400" lvl="1" indent="-457200" algn="l">
              <a:buFont typeface="Arial" panose="020B0604020202020204" pitchFamily="34" charset="0"/>
              <a:buChar char="•"/>
            </a:pPr>
            <a:r>
              <a:rPr lang="en-US" sz="2400" dirty="0" smtClean="0">
                <a:solidFill>
                  <a:schemeClr val="accent1">
                    <a:lumMod val="75000"/>
                  </a:schemeClr>
                </a:solidFill>
              </a:rPr>
              <a:t>Ask how family wishes arrangements to be communicated to company</a:t>
            </a:r>
          </a:p>
          <a:p>
            <a:pPr marL="914400" lvl="1" indent="-457200" algn="l">
              <a:buFont typeface="Arial" panose="020B0604020202020204" pitchFamily="34" charset="0"/>
              <a:buChar char="•"/>
            </a:pPr>
            <a:endParaRPr lang="en-US" sz="2400" dirty="0">
              <a:solidFill>
                <a:schemeClr val="accent1">
                  <a:lumMod val="75000"/>
                </a:schemeClr>
              </a:solidFill>
            </a:endParaRPr>
          </a:p>
        </p:txBody>
      </p:sp>
    </p:spTree>
    <p:extLst>
      <p:ext uri="{BB962C8B-B14F-4D97-AF65-F5344CB8AC3E}">
        <p14:creationId xmlns:p14="http://schemas.microsoft.com/office/powerpoint/2010/main" val="43394633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600"/>
          </a:xfrm>
          <a:gradFill>
            <a:gsLst>
              <a:gs pos="0">
                <a:schemeClr val="accent1">
                  <a:tint val="66000"/>
                  <a:satMod val="160000"/>
                </a:schemeClr>
              </a:gs>
              <a:gs pos="50000">
                <a:schemeClr val="accent1">
                  <a:tint val="44500"/>
                  <a:satMod val="160000"/>
                </a:schemeClr>
              </a:gs>
              <a:gs pos="100000">
                <a:schemeClr val="accent1">
                  <a:lumMod val="60000"/>
                  <a:lumOff val="40000"/>
                </a:schemeClr>
              </a:gs>
            </a:gsLst>
            <a:lin ang="5400000" scaled="0"/>
          </a:gradFill>
        </p:spPr>
        <p:txBody>
          <a:bodyPr>
            <a:noAutofit/>
          </a:bodyPr>
          <a:lstStyle/>
          <a:p>
            <a:r>
              <a:rPr lang="en-US" sz="3200" dirty="0" smtClean="0"/>
              <a:t>How to Handle the Death of an Employee</a:t>
            </a:r>
            <a:br>
              <a:rPr lang="en-US" sz="3200" dirty="0" smtClean="0"/>
            </a:br>
            <a:r>
              <a:rPr lang="en-US" sz="1800" dirty="0" smtClean="0"/>
              <a:t>Raymond L. Hogge, Jr.</a:t>
            </a:r>
            <a:endParaRPr lang="en-US" sz="1800" dirty="0"/>
          </a:p>
        </p:txBody>
      </p:sp>
      <p:sp>
        <p:nvSpPr>
          <p:cNvPr id="3" name="Subtitle 2"/>
          <p:cNvSpPr>
            <a:spLocks noGrp="1"/>
          </p:cNvSpPr>
          <p:nvPr>
            <p:ph type="subTitle" idx="1"/>
          </p:nvPr>
        </p:nvSpPr>
        <p:spPr>
          <a:xfrm>
            <a:off x="457200" y="1219200"/>
            <a:ext cx="8229600" cy="5181600"/>
          </a:xfrm>
        </p:spPr>
        <p:txBody>
          <a:bodyPr/>
          <a:lstStyle/>
          <a:p>
            <a:r>
              <a:rPr lang="en-US" b="1" dirty="0" smtClean="0">
                <a:solidFill>
                  <a:schemeClr val="accent1">
                    <a:lumMod val="75000"/>
                  </a:schemeClr>
                </a:solidFill>
              </a:rPr>
              <a:t>Work-Related Deaths</a:t>
            </a:r>
          </a:p>
          <a:p>
            <a:pPr algn="l"/>
            <a:r>
              <a:rPr lang="en-US" sz="2800" dirty="0" smtClean="0">
                <a:solidFill>
                  <a:schemeClr val="accent1">
                    <a:lumMod val="75000"/>
                  </a:schemeClr>
                </a:solidFill>
              </a:rPr>
              <a:t>Workers’ Compensation</a:t>
            </a:r>
          </a:p>
          <a:p>
            <a:pPr marL="457200" indent="-457200" algn="l">
              <a:buFont typeface="Arial" panose="020B0604020202020204" pitchFamily="34" charset="0"/>
              <a:buChar char="•"/>
            </a:pPr>
            <a:r>
              <a:rPr lang="en-US" sz="2800" dirty="0" smtClean="0">
                <a:solidFill>
                  <a:schemeClr val="accent1">
                    <a:lumMod val="75000"/>
                  </a:schemeClr>
                </a:solidFill>
              </a:rPr>
              <a:t>Liability for workers’ compensation may depend on the specific legal test applied by the state where the employee is injured or killed</a:t>
            </a:r>
          </a:p>
          <a:p>
            <a:pPr marL="914400" lvl="1" indent="-457200" algn="l">
              <a:buFont typeface="Arial" panose="020B0604020202020204" pitchFamily="34" charset="0"/>
              <a:buChar char="•"/>
            </a:pPr>
            <a:r>
              <a:rPr lang="en-US" sz="2400" dirty="0" smtClean="0">
                <a:solidFill>
                  <a:schemeClr val="accent1">
                    <a:lumMod val="75000"/>
                  </a:schemeClr>
                </a:solidFill>
              </a:rPr>
              <a:t>Positional risk test</a:t>
            </a:r>
          </a:p>
          <a:p>
            <a:pPr marL="914400" lvl="1" indent="-457200" algn="l">
              <a:buFont typeface="Arial" panose="020B0604020202020204" pitchFamily="34" charset="0"/>
              <a:buChar char="•"/>
            </a:pPr>
            <a:r>
              <a:rPr lang="en-US" sz="2400" dirty="0" smtClean="0">
                <a:solidFill>
                  <a:schemeClr val="accent1">
                    <a:lumMod val="75000"/>
                  </a:schemeClr>
                </a:solidFill>
              </a:rPr>
              <a:t>Actual risk test</a:t>
            </a:r>
            <a:endParaRPr lang="en-US" sz="2400" dirty="0">
              <a:solidFill>
                <a:schemeClr val="accent1">
                  <a:lumMod val="75000"/>
                </a:schemeClr>
              </a:solidFill>
            </a:endParaRPr>
          </a:p>
        </p:txBody>
      </p:sp>
    </p:spTree>
    <p:extLst>
      <p:ext uri="{BB962C8B-B14F-4D97-AF65-F5344CB8AC3E}">
        <p14:creationId xmlns:p14="http://schemas.microsoft.com/office/powerpoint/2010/main" val="105295364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600"/>
          </a:xfrm>
          <a:gradFill>
            <a:gsLst>
              <a:gs pos="0">
                <a:schemeClr val="accent1">
                  <a:tint val="66000"/>
                  <a:satMod val="160000"/>
                </a:schemeClr>
              </a:gs>
              <a:gs pos="50000">
                <a:schemeClr val="accent1">
                  <a:tint val="44500"/>
                  <a:satMod val="160000"/>
                </a:schemeClr>
              </a:gs>
              <a:gs pos="100000">
                <a:schemeClr val="accent1">
                  <a:lumMod val="60000"/>
                  <a:lumOff val="40000"/>
                </a:schemeClr>
              </a:gs>
            </a:gsLst>
            <a:lin ang="5400000" scaled="0"/>
          </a:gradFill>
        </p:spPr>
        <p:txBody>
          <a:bodyPr>
            <a:noAutofit/>
          </a:bodyPr>
          <a:lstStyle/>
          <a:p>
            <a:r>
              <a:rPr lang="en-US" sz="3200" dirty="0" smtClean="0"/>
              <a:t>How to Handle the Death of an Employee</a:t>
            </a:r>
            <a:br>
              <a:rPr lang="en-US" sz="3200" dirty="0" smtClean="0"/>
            </a:br>
            <a:r>
              <a:rPr lang="en-US" sz="1800" dirty="0" smtClean="0"/>
              <a:t>Raymond L. Hogge, Jr.</a:t>
            </a:r>
            <a:endParaRPr lang="en-US" sz="1800" dirty="0"/>
          </a:p>
        </p:txBody>
      </p:sp>
      <p:sp>
        <p:nvSpPr>
          <p:cNvPr id="3" name="Subtitle 2"/>
          <p:cNvSpPr>
            <a:spLocks noGrp="1"/>
          </p:cNvSpPr>
          <p:nvPr>
            <p:ph type="subTitle" idx="1"/>
          </p:nvPr>
        </p:nvSpPr>
        <p:spPr>
          <a:xfrm>
            <a:off x="457200" y="1219200"/>
            <a:ext cx="8229600" cy="5181600"/>
          </a:xfrm>
        </p:spPr>
        <p:txBody>
          <a:bodyPr/>
          <a:lstStyle/>
          <a:p>
            <a:r>
              <a:rPr lang="en-US" b="1" dirty="0" smtClean="0">
                <a:solidFill>
                  <a:schemeClr val="accent1">
                    <a:lumMod val="75000"/>
                  </a:schemeClr>
                </a:solidFill>
              </a:rPr>
              <a:t>Work-Related Deaths</a:t>
            </a:r>
          </a:p>
          <a:p>
            <a:pPr algn="l"/>
            <a:r>
              <a:rPr lang="en-US" sz="2800" dirty="0" smtClean="0">
                <a:solidFill>
                  <a:srgbClr val="FF0000"/>
                </a:solidFill>
              </a:rPr>
              <a:t>OSHA</a:t>
            </a:r>
          </a:p>
          <a:p>
            <a:pPr marL="457200" indent="-457200" algn="l">
              <a:buFont typeface="Arial" panose="020B0604020202020204" pitchFamily="34" charset="0"/>
              <a:buChar char="•"/>
            </a:pPr>
            <a:r>
              <a:rPr lang="en-US" sz="2800" dirty="0" smtClean="0">
                <a:solidFill>
                  <a:schemeClr val="accent1">
                    <a:lumMod val="75000"/>
                  </a:schemeClr>
                </a:solidFill>
              </a:rPr>
              <a:t>OSHA establishes minimum health and safety standards for workplaces.</a:t>
            </a:r>
          </a:p>
          <a:p>
            <a:pPr marL="457200" indent="-457200" algn="l">
              <a:buFont typeface="Arial" panose="020B0604020202020204" pitchFamily="34" charset="0"/>
              <a:buChar char="•"/>
            </a:pPr>
            <a:r>
              <a:rPr lang="en-US" sz="2800" dirty="0" smtClean="0">
                <a:solidFill>
                  <a:schemeClr val="accent1">
                    <a:lumMod val="75000"/>
                  </a:schemeClr>
                </a:solidFill>
              </a:rPr>
              <a:t>Examples:</a:t>
            </a:r>
          </a:p>
          <a:p>
            <a:pPr marL="914400" lvl="1" indent="-457200" algn="l">
              <a:buFont typeface="Arial" panose="020B0604020202020204" pitchFamily="34" charset="0"/>
              <a:buChar char="•"/>
            </a:pPr>
            <a:r>
              <a:rPr lang="en-US" sz="2400" dirty="0" smtClean="0">
                <a:solidFill>
                  <a:schemeClr val="accent1">
                    <a:lumMod val="75000"/>
                  </a:schemeClr>
                </a:solidFill>
              </a:rPr>
              <a:t>Fall protection</a:t>
            </a:r>
          </a:p>
          <a:p>
            <a:pPr marL="914400" lvl="1" indent="-457200" algn="l">
              <a:buFont typeface="Arial" panose="020B0604020202020204" pitchFamily="34" charset="0"/>
              <a:buChar char="•"/>
            </a:pPr>
            <a:r>
              <a:rPr lang="en-US" sz="2400" dirty="0" smtClean="0">
                <a:solidFill>
                  <a:schemeClr val="accent1">
                    <a:lumMod val="75000"/>
                  </a:schemeClr>
                </a:solidFill>
              </a:rPr>
              <a:t>Bloodborne pathogen</a:t>
            </a:r>
          </a:p>
        </p:txBody>
      </p:sp>
    </p:spTree>
    <p:extLst>
      <p:ext uri="{BB962C8B-B14F-4D97-AF65-F5344CB8AC3E}">
        <p14:creationId xmlns:p14="http://schemas.microsoft.com/office/powerpoint/2010/main" val="378423075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600"/>
          </a:xfrm>
          <a:gradFill>
            <a:gsLst>
              <a:gs pos="0">
                <a:schemeClr val="accent1">
                  <a:tint val="66000"/>
                  <a:satMod val="160000"/>
                </a:schemeClr>
              </a:gs>
              <a:gs pos="50000">
                <a:schemeClr val="accent1">
                  <a:tint val="44500"/>
                  <a:satMod val="160000"/>
                </a:schemeClr>
              </a:gs>
              <a:gs pos="100000">
                <a:schemeClr val="accent1">
                  <a:lumMod val="60000"/>
                  <a:lumOff val="40000"/>
                </a:schemeClr>
              </a:gs>
            </a:gsLst>
            <a:lin ang="5400000" scaled="0"/>
          </a:gradFill>
        </p:spPr>
        <p:txBody>
          <a:bodyPr>
            <a:noAutofit/>
          </a:bodyPr>
          <a:lstStyle/>
          <a:p>
            <a:r>
              <a:rPr lang="en-US" sz="3200" dirty="0" smtClean="0"/>
              <a:t>How to Handle the Death of an Employee</a:t>
            </a:r>
            <a:br>
              <a:rPr lang="en-US" sz="3200" dirty="0" smtClean="0"/>
            </a:br>
            <a:r>
              <a:rPr lang="en-US" sz="1800" dirty="0" smtClean="0"/>
              <a:t>Raymond L. Hogge, Jr.</a:t>
            </a:r>
            <a:endParaRPr lang="en-US" sz="1800" dirty="0"/>
          </a:p>
        </p:txBody>
      </p:sp>
      <p:sp>
        <p:nvSpPr>
          <p:cNvPr id="3" name="Subtitle 2"/>
          <p:cNvSpPr>
            <a:spLocks noGrp="1"/>
          </p:cNvSpPr>
          <p:nvPr>
            <p:ph type="subTitle" idx="1"/>
          </p:nvPr>
        </p:nvSpPr>
        <p:spPr>
          <a:xfrm>
            <a:off x="457200" y="1219200"/>
            <a:ext cx="8229600" cy="5181600"/>
          </a:xfrm>
        </p:spPr>
        <p:txBody>
          <a:bodyPr/>
          <a:lstStyle/>
          <a:p>
            <a:r>
              <a:rPr lang="en-US" b="1" dirty="0" smtClean="0">
                <a:solidFill>
                  <a:schemeClr val="accent1">
                    <a:lumMod val="75000"/>
                  </a:schemeClr>
                </a:solidFill>
              </a:rPr>
              <a:t>Work-Related Deaths</a:t>
            </a:r>
          </a:p>
          <a:p>
            <a:pPr algn="l"/>
            <a:r>
              <a:rPr lang="en-US" sz="2800" dirty="0" smtClean="0">
                <a:solidFill>
                  <a:schemeClr val="accent1">
                    <a:lumMod val="75000"/>
                  </a:schemeClr>
                </a:solidFill>
              </a:rPr>
              <a:t>OSHA</a:t>
            </a:r>
          </a:p>
          <a:p>
            <a:pPr marL="457200" indent="-457200" algn="l">
              <a:buFont typeface="Arial" panose="020B0604020202020204" pitchFamily="34" charset="0"/>
              <a:buChar char="•"/>
            </a:pPr>
            <a:r>
              <a:rPr lang="en-US" sz="2800" dirty="0" smtClean="0">
                <a:solidFill>
                  <a:schemeClr val="accent1">
                    <a:lumMod val="75000"/>
                  </a:schemeClr>
                </a:solidFill>
              </a:rPr>
              <a:t>Sources of OSHA Standards</a:t>
            </a:r>
          </a:p>
          <a:p>
            <a:pPr marL="914400" lvl="1" indent="-457200" algn="l">
              <a:buFont typeface="Arial" panose="020B0604020202020204" pitchFamily="34" charset="0"/>
              <a:buChar char="•"/>
            </a:pPr>
            <a:r>
              <a:rPr lang="en-US" sz="2400" dirty="0" smtClean="0">
                <a:solidFill>
                  <a:schemeClr val="accent1">
                    <a:lumMod val="75000"/>
                  </a:schemeClr>
                </a:solidFill>
              </a:rPr>
              <a:t>Federal Occupational Safety and Health Act</a:t>
            </a:r>
          </a:p>
          <a:p>
            <a:pPr marL="914400" lvl="1" indent="-457200" algn="l">
              <a:buFont typeface="Arial" panose="020B0604020202020204" pitchFamily="34" charset="0"/>
              <a:buChar char="•"/>
            </a:pPr>
            <a:r>
              <a:rPr lang="en-US" sz="2400" dirty="0" smtClean="0">
                <a:solidFill>
                  <a:schemeClr val="accent1">
                    <a:lumMod val="75000"/>
                  </a:schemeClr>
                </a:solidFill>
              </a:rPr>
              <a:t>State OSHA laws</a:t>
            </a:r>
          </a:p>
          <a:p>
            <a:pPr lvl="1" algn="l"/>
            <a:endParaRPr lang="en-US" sz="2400" dirty="0" smtClean="0">
              <a:solidFill>
                <a:schemeClr val="accent1">
                  <a:lumMod val="75000"/>
                </a:schemeClr>
              </a:solidFill>
            </a:endParaRPr>
          </a:p>
        </p:txBody>
      </p:sp>
    </p:spTree>
    <p:extLst>
      <p:ext uri="{BB962C8B-B14F-4D97-AF65-F5344CB8AC3E}">
        <p14:creationId xmlns:p14="http://schemas.microsoft.com/office/powerpoint/2010/main" val="148285960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600"/>
          </a:xfrm>
          <a:gradFill>
            <a:gsLst>
              <a:gs pos="0">
                <a:schemeClr val="accent1">
                  <a:tint val="66000"/>
                  <a:satMod val="160000"/>
                </a:schemeClr>
              </a:gs>
              <a:gs pos="50000">
                <a:schemeClr val="accent1">
                  <a:tint val="44500"/>
                  <a:satMod val="160000"/>
                </a:schemeClr>
              </a:gs>
              <a:gs pos="100000">
                <a:schemeClr val="accent1">
                  <a:lumMod val="60000"/>
                  <a:lumOff val="40000"/>
                </a:schemeClr>
              </a:gs>
            </a:gsLst>
            <a:lin ang="5400000" scaled="0"/>
          </a:gradFill>
        </p:spPr>
        <p:txBody>
          <a:bodyPr>
            <a:noAutofit/>
          </a:bodyPr>
          <a:lstStyle/>
          <a:p>
            <a:r>
              <a:rPr lang="en-US" sz="3200" dirty="0" smtClean="0"/>
              <a:t>How to Handle the Death of an Employee</a:t>
            </a:r>
            <a:br>
              <a:rPr lang="en-US" sz="3200" dirty="0" smtClean="0"/>
            </a:br>
            <a:r>
              <a:rPr lang="en-US" sz="1800" dirty="0" smtClean="0"/>
              <a:t>Raymond L. Hogge, Jr.</a:t>
            </a:r>
            <a:endParaRPr lang="en-US" sz="1800" dirty="0"/>
          </a:p>
        </p:txBody>
      </p:sp>
      <p:sp>
        <p:nvSpPr>
          <p:cNvPr id="3" name="Subtitle 2"/>
          <p:cNvSpPr>
            <a:spLocks noGrp="1"/>
          </p:cNvSpPr>
          <p:nvPr>
            <p:ph type="subTitle" idx="1"/>
          </p:nvPr>
        </p:nvSpPr>
        <p:spPr>
          <a:xfrm>
            <a:off x="457200" y="1219200"/>
            <a:ext cx="8229600" cy="5181600"/>
          </a:xfrm>
        </p:spPr>
        <p:txBody>
          <a:bodyPr/>
          <a:lstStyle/>
          <a:p>
            <a:r>
              <a:rPr lang="en-US" b="1" dirty="0" smtClean="0">
                <a:solidFill>
                  <a:schemeClr val="accent1">
                    <a:lumMod val="75000"/>
                  </a:schemeClr>
                </a:solidFill>
              </a:rPr>
              <a:t>Work-Related Deaths</a:t>
            </a:r>
          </a:p>
          <a:p>
            <a:pPr algn="l"/>
            <a:r>
              <a:rPr lang="en-US" sz="2800" dirty="0" smtClean="0">
                <a:solidFill>
                  <a:schemeClr val="accent1">
                    <a:lumMod val="75000"/>
                  </a:schemeClr>
                </a:solidFill>
              </a:rPr>
              <a:t>OSHA</a:t>
            </a:r>
          </a:p>
          <a:p>
            <a:pPr marL="457200" indent="-457200" algn="l">
              <a:buFont typeface="Arial" panose="020B0604020202020204" pitchFamily="34" charset="0"/>
              <a:buChar char="•"/>
            </a:pPr>
            <a:r>
              <a:rPr lang="en-US" sz="2800" dirty="0" smtClean="0">
                <a:solidFill>
                  <a:schemeClr val="accent1">
                    <a:lumMod val="75000"/>
                  </a:schemeClr>
                </a:solidFill>
              </a:rPr>
              <a:t>Enforcement</a:t>
            </a:r>
          </a:p>
          <a:p>
            <a:pPr marL="914400" lvl="1" indent="-457200" algn="l">
              <a:buFont typeface="Arial" panose="020B0604020202020204" pitchFamily="34" charset="0"/>
              <a:buChar char="•"/>
            </a:pPr>
            <a:r>
              <a:rPr lang="en-US" sz="2400" dirty="0" smtClean="0">
                <a:solidFill>
                  <a:schemeClr val="accent1">
                    <a:lumMod val="75000"/>
                  </a:schemeClr>
                </a:solidFill>
              </a:rPr>
              <a:t>Federal:  Occupational Safety and Health Administration (part of </a:t>
            </a:r>
            <a:r>
              <a:rPr lang="en-US" sz="2400" dirty="0">
                <a:solidFill>
                  <a:schemeClr val="accent1">
                    <a:lumMod val="75000"/>
                  </a:schemeClr>
                </a:solidFill>
              </a:rPr>
              <a:t>U</a:t>
            </a:r>
            <a:r>
              <a:rPr lang="en-US" sz="2400" dirty="0" smtClean="0">
                <a:solidFill>
                  <a:schemeClr val="accent1">
                    <a:lumMod val="75000"/>
                  </a:schemeClr>
                </a:solidFill>
              </a:rPr>
              <a:t>.S. Department of Labor)</a:t>
            </a:r>
          </a:p>
          <a:p>
            <a:pPr marL="914400" lvl="1" indent="-457200" algn="l">
              <a:buFont typeface="Arial" panose="020B0604020202020204" pitchFamily="34" charset="0"/>
              <a:buChar char="•"/>
            </a:pPr>
            <a:r>
              <a:rPr lang="en-US" sz="2400" dirty="0" smtClean="0">
                <a:solidFill>
                  <a:schemeClr val="accent1">
                    <a:lumMod val="75000"/>
                  </a:schemeClr>
                </a:solidFill>
              </a:rPr>
              <a:t>State:  State Agency (e.g., Virginia Department of Labor and Industry)</a:t>
            </a:r>
          </a:p>
          <a:p>
            <a:pPr marL="457200" indent="-457200" algn="l">
              <a:buFont typeface="Arial" panose="020B0604020202020204" pitchFamily="34" charset="0"/>
              <a:buChar char="•"/>
            </a:pPr>
            <a:r>
              <a:rPr lang="en-US" sz="2800" dirty="0" smtClean="0">
                <a:solidFill>
                  <a:schemeClr val="accent1">
                    <a:lumMod val="75000"/>
                  </a:schemeClr>
                </a:solidFill>
              </a:rPr>
              <a:t>Violations of OSHA standards leading to employee deaths can result in civil and criminal penalties</a:t>
            </a:r>
            <a:endParaRPr lang="en-US" sz="2400" dirty="0" smtClean="0">
              <a:solidFill>
                <a:schemeClr val="accent1">
                  <a:lumMod val="75000"/>
                </a:schemeClr>
              </a:solidFill>
            </a:endParaRPr>
          </a:p>
        </p:txBody>
      </p:sp>
    </p:spTree>
    <p:extLst>
      <p:ext uri="{BB962C8B-B14F-4D97-AF65-F5344CB8AC3E}">
        <p14:creationId xmlns:p14="http://schemas.microsoft.com/office/powerpoint/2010/main" val="60474256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600"/>
          </a:xfrm>
          <a:gradFill>
            <a:gsLst>
              <a:gs pos="0">
                <a:schemeClr val="accent1">
                  <a:tint val="66000"/>
                  <a:satMod val="160000"/>
                </a:schemeClr>
              </a:gs>
              <a:gs pos="50000">
                <a:schemeClr val="accent1">
                  <a:tint val="44500"/>
                  <a:satMod val="160000"/>
                </a:schemeClr>
              </a:gs>
              <a:gs pos="100000">
                <a:schemeClr val="accent1">
                  <a:lumMod val="60000"/>
                  <a:lumOff val="40000"/>
                </a:schemeClr>
              </a:gs>
            </a:gsLst>
            <a:lin ang="5400000" scaled="0"/>
          </a:gradFill>
        </p:spPr>
        <p:txBody>
          <a:bodyPr>
            <a:noAutofit/>
          </a:bodyPr>
          <a:lstStyle/>
          <a:p>
            <a:r>
              <a:rPr lang="en-US" sz="3200" dirty="0" smtClean="0"/>
              <a:t>How to Handle the Death of an Employee</a:t>
            </a:r>
            <a:br>
              <a:rPr lang="en-US" sz="3200" dirty="0" smtClean="0"/>
            </a:br>
            <a:r>
              <a:rPr lang="en-US" sz="1800" dirty="0" smtClean="0"/>
              <a:t>Raymond L. Hogge, Jr.</a:t>
            </a:r>
            <a:endParaRPr lang="en-US" sz="1800" dirty="0"/>
          </a:p>
        </p:txBody>
      </p:sp>
      <p:sp>
        <p:nvSpPr>
          <p:cNvPr id="3" name="Subtitle 2"/>
          <p:cNvSpPr>
            <a:spLocks noGrp="1"/>
          </p:cNvSpPr>
          <p:nvPr>
            <p:ph type="subTitle" idx="1"/>
          </p:nvPr>
        </p:nvSpPr>
        <p:spPr>
          <a:xfrm>
            <a:off x="457200" y="1219200"/>
            <a:ext cx="8229600" cy="5181600"/>
          </a:xfrm>
        </p:spPr>
        <p:txBody>
          <a:bodyPr/>
          <a:lstStyle/>
          <a:p>
            <a:r>
              <a:rPr lang="en-US" b="1" dirty="0" smtClean="0">
                <a:solidFill>
                  <a:schemeClr val="accent1">
                    <a:lumMod val="75000"/>
                  </a:schemeClr>
                </a:solidFill>
              </a:rPr>
              <a:t>Work-Related Deaths</a:t>
            </a:r>
          </a:p>
          <a:p>
            <a:pPr algn="l"/>
            <a:r>
              <a:rPr lang="en-US" sz="2800" dirty="0" smtClean="0">
                <a:solidFill>
                  <a:schemeClr val="accent1">
                    <a:lumMod val="75000"/>
                  </a:schemeClr>
                </a:solidFill>
              </a:rPr>
              <a:t>OSHA</a:t>
            </a:r>
          </a:p>
          <a:p>
            <a:pPr marL="457200" indent="-457200" algn="l">
              <a:buFont typeface="Arial" panose="020B0604020202020204" pitchFamily="34" charset="0"/>
              <a:buChar char="•"/>
            </a:pPr>
            <a:r>
              <a:rPr lang="en-US" sz="2800" dirty="0" smtClean="0">
                <a:solidFill>
                  <a:schemeClr val="accent1">
                    <a:lumMod val="75000"/>
                  </a:schemeClr>
                </a:solidFill>
              </a:rPr>
              <a:t>Keys to OSHA compliance </a:t>
            </a:r>
          </a:p>
          <a:p>
            <a:pPr marL="914400" lvl="1" indent="-457200" algn="l">
              <a:buFont typeface="Arial" panose="020B0604020202020204" pitchFamily="34" charset="0"/>
              <a:buChar char="•"/>
            </a:pPr>
            <a:r>
              <a:rPr lang="en-US" sz="2400" dirty="0" smtClean="0">
                <a:solidFill>
                  <a:schemeClr val="accent1">
                    <a:lumMod val="75000"/>
                  </a:schemeClr>
                </a:solidFill>
              </a:rPr>
              <a:t>Adoption and enforcement of written employer safety and health policies meeting or exceeding OSHA standards</a:t>
            </a:r>
          </a:p>
          <a:p>
            <a:pPr marL="914400" lvl="1" indent="-457200" algn="l">
              <a:buFont typeface="Arial" panose="020B0604020202020204" pitchFamily="34" charset="0"/>
              <a:buChar char="•"/>
            </a:pPr>
            <a:r>
              <a:rPr lang="en-US" sz="2400" dirty="0" smtClean="0">
                <a:solidFill>
                  <a:schemeClr val="accent1">
                    <a:lumMod val="75000"/>
                  </a:schemeClr>
                </a:solidFill>
              </a:rPr>
              <a:t>Ongoing  training of employees on occupational safety and health requirements</a:t>
            </a:r>
          </a:p>
        </p:txBody>
      </p:sp>
    </p:spTree>
    <p:extLst>
      <p:ext uri="{BB962C8B-B14F-4D97-AF65-F5344CB8AC3E}">
        <p14:creationId xmlns:p14="http://schemas.microsoft.com/office/powerpoint/2010/main" val="351235892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600"/>
          </a:xfrm>
          <a:gradFill>
            <a:gsLst>
              <a:gs pos="0">
                <a:schemeClr val="accent1">
                  <a:tint val="66000"/>
                  <a:satMod val="160000"/>
                </a:schemeClr>
              </a:gs>
              <a:gs pos="50000">
                <a:schemeClr val="accent1">
                  <a:tint val="44500"/>
                  <a:satMod val="160000"/>
                </a:schemeClr>
              </a:gs>
              <a:gs pos="100000">
                <a:schemeClr val="accent1">
                  <a:lumMod val="60000"/>
                  <a:lumOff val="40000"/>
                </a:schemeClr>
              </a:gs>
            </a:gsLst>
            <a:lin ang="5400000" scaled="0"/>
          </a:gradFill>
        </p:spPr>
        <p:txBody>
          <a:bodyPr>
            <a:noAutofit/>
          </a:bodyPr>
          <a:lstStyle/>
          <a:p>
            <a:r>
              <a:rPr lang="en-US" sz="3200" dirty="0" smtClean="0"/>
              <a:t>How to Handle the Death of an Employee</a:t>
            </a:r>
            <a:br>
              <a:rPr lang="en-US" sz="3200" dirty="0" smtClean="0"/>
            </a:br>
            <a:r>
              <a:rPr lang="en-US" sz="1800" dirty="0" smtClean="0"/>
              <a:t>Raymond L. Hogge, Jr.</a:t>
            </a:r>
            <a:endParaRPr lang="en-US" sz="1800" dirty="0"/>
          </a:p>
        </p:txBody>
      </p:sp>
      <p:sp>
        <p:nvSpPr>
          <p:cNvPr id="3" name="Subtitle 2"/>
          <p:cNvSpPr>
            <a:spLocks noGrp="1"/>
          </p:cNvSpPr>
          <p:nvPr>
            <p:ph type="subTitle" idx="1"/>
          </p:nvPr>
        </p:nvSpPr>
        <p:spPr>
          <a:xfrm>
            <a:off x="457200" y="1219200"/>
            <a:ext cx="8229600" cy="5181600"/>
          </a:xfrm>
        </p:spPr>
        <p:txBody>
          <a:bodyPr/>
          <a:lstStyle/>
          <a:p>
            <a:endParaRPr lang="en-US" b="1" dirty="0" smtClean="0">
              <a:solidFill>
                <a:srgbClr val="FF0000"/>
              </a:solidFill>
            </a:endParaRPr>
          </a:p>
          <a:p>
            <a:endParaRPr lang="en-US" b="1" dirty="0">
              <a:solidFill>
                <a:srgbClr val="FF0000"/>
              </a:solidFill>
            </a:endParaRPr>
          </a:p>
          <a:p>
            <a:endParaRPr lang="en-US" b="1" dirty="0" smtClean="0">
              <a:solidFill>
                <a:srgbClr val="FF0000"/>
              </a:solidFill>
            </a:endParaRPr>
          </a:p>
          <a:p>
            <a:r>
              <a:rPr lang="en-US" b="1" dirty="0" smtClean="0">
                <a:solidFill>
                  <a:srgbClr val="FF0000"/>
                </a:solidFill>
              </a:rPr>
              <a:t>Deaths of Employees Who Are Owners</a:t>
            </a:r>
          </a:p>
        </p:txBody>
      </p:sp>
    </p:spTree>
    <p:extLst>
      <p:ext uri="{BB962C8B-B14F-4D97-AF65-F5344CB8AC3E}">
        <p14:creationId xmlns:p14="http://schemas.microsoft.com/office/powerpoint/2010/main" val="224282001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600"/>
          </a:xfrm>
          <a:gradFill>
            <a:gsLst>
              <a:gs pos="0">
                <a:schemeClr val="accent1">
                  <a:tint val="66000"/>
                  <a:satMod val="160000"/>
                </a:schemeClr>
              </a:gs>
              <a:gs pos="50000">
                <a:schemeClr val="accent1">
                  <a:tint val="44500"/>
                  <a:satMod val="160000"/>
                </a:schemeClr>
              </a:gs>
              <a:gs pos="100000">
                <a:schemeClr val="accent1">
                  <a:lumMod val="60000"/>
                  <a:lumOff val="40000"/>
                </a:schemeClr>
              </a:gs>
            </a:gsLst>
            <a:lin ang="5400000" scaled="0"/>
          </a:gradFill>
        </p:spPr>
        <p:txBody>
          <a:bodyPr>
            <a:noAutofit/>
          </a:bodyPr>
          <a:lstStyle/>
          <a:p>
            <a:r>
              <a:rPr lang="en-US" sz="3200" dirty="0" smtClean="0"/>
              <a:t>How to Handle the Death of an Employee</a:t>
            </a:r>
            <a:br>
              <a:rPr lang="en-US" sz="3200" dirty="0" smtClean="0"/>
            </a:br>
            <a:r>
              <a:rPr lang="en-US" sz="1800" dirty="0" smtClean="0"/>
              <a:t>Raymond L. Hogge, Jr.</a:t>
            </a:r>
            <a:endParaRPr lang="en-US" sz="1800" dirty="0"/>
          </a:p>
        </p:txBody>
      </p:sp>
      <p:sp>
        <p:nvSpPr>
          <p:cNvPr id="3" name="Subtitle 2"/>
          <p:cNvSpPr>
            <a:spLocks noGrp="1"/>
          </p:cNvSpPr>
          <p:nvPr>
            <p:ph type="subTitle" idx="1"/>
          </p:nvPr>
        </p:nvSpPr>
        <p:spPr>
          <a:xfrm>
            <a:off x="457200" y="1219200"/>
            <a:ext cx="8229600" cy="5181600"/>
          </a:xfrm>
        </p:spPr>
        <p:txBody>
          <a:bodyPr/>
          <a:lstStyle/>
          <a:p>
            <a:r>
              <a:rPr lang="en-US" b="1" dirty="0" smtClean="0">
                <a:solidFill>
                  <a:srgbClr val="FF0000"/>
                </a:solidFill>
              </a:rPr>
              <a:t>Deaths of Employees Who Are Owners</a:t>
            </a:r>
          </a:p>
          <a:p>
            <a:pPr algn="l"/>
            <a:r>
              <a:rPr lang="en-US" sz="2800" dirty="0" smtClean="0">
                <a:solidFill>
                  <a:schemeClr val="accent1">
                    <a:lumMod val="75000"/>
                  </a:schemeClr>
                </a:solidFill>
              </a:rPr>
              <a:t>Need for Planning</a:t>
            </a:r>
          </a:p>
          <a:p>
            <a:pPr marL="457200" indent="-457200" algn="l">
              <a:buFont typeface="Arial" panose="020B0604020202020204" pitchFamily="34" charset="0"/>
              <a:buChar char="•"/>
            </a:pPr>
            <a:r>
              <a:rPr lang="en-US" sz="2800" dirty="0" smtClean="0">
                <a:solidFill>
                  <a:schemeClr val="accent1">
                    <a:lumMod val="75000"/>
                  </a:schemeClr>
                </a:solidFill>
              </a:rPr>
              <a:t>When an owner of a business dies, a business can face great uncertainty and confusion, especially if the business is small</a:t>
            </a:r>
          </a:p>
          <a:p>
            <a:pPr marL="457200" indent="-457200" algn="l">
              <a:buFont typeface="Arial" panose="020B0604020202020204" pitchFamily="34" charset="0"/>
              <a:buChar char="•"/>
            </a:pPr>
            <a:r>
              <a:rPr lang="en-US" sz="2800" dirty="0" smtClean="0">
                <a:solidFill>
                  <a:schemeClr val="accent1">
                    <a:lumMod val="75000"/>
                  </a:schemeClr>
                </a:solidFill>
              </a:rPr>
              <a:t>A written plan for continuation or succession of the business following the death of an owner is needed to enable the business to continue or to facilitate its winding up in an orderly fashion</a:t>
            </a:r>
          </a:p>
          <a:p>
            <a:pPr marL="457200" indent="-457200" algn="l">
              <a:buFont typeface="Arial" panose="020B0604020202020204" pitchFamily="34" charset="0"/>
              <a:buChar char="•"/>
            </a:pPr>
            <a:endParaRPr lang="en-US" sz="2800" dirty="0">
              <a:solidFill>
                <a:schemeClr val="accent1">
                  <a:lumMod val="75000"/>
                </a:schemeClr>
              </a:solidFill>
            </a:endParaRPr>
          </a:p>
        </p:txBody>
      </p:sp>
    </p:spTree>
    <p:extLst>
      <p:ext uri="{BB962C8B-B14F-4D97-AF65-F5344CB8AC3E}">
        <p14:creationId xmlns:p14="http://schemas.microsoft.com/office/powerpoint/2010/main" val="41418695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600"/>
          </a:xfrm>
          <a:gradFill>
            <a:gsLst>
              <a:gs pos="0">
                <a:schemeClr val="accent1">
                  <a:tint val="66000"/>
                  <a:satMod val="160000"/>
                </a:schemeClr>
              </a:gs>
              <a:gs pos="50000">
                <a:schemeClr val="accent1">
                  <a:tint val="44500"/>
                  <a:satMod val="160000"/>
                </a:schemeClr>
              </a:gs>
              <a:gs pos="100000">
                <a:schemeClr val="accent1">
                  <a:lumMod val="60000"/>
                  <a:lumOff val="40000"/>
                </a:schemeClr>
              </a:gs>
            </a:gsLst>
            <a:lin ang="5400000" scaled="0"/>
          </a:gradFill>
        </p:spPr>
        <p:txBody>
          <a:bodyPr>
            <a:noAutofit/>
          </a:bodyPr>
          <a:lstStyle/>
          <a:p>
            <a:r>
              <a:rPr lang="en-US" sz="3200" dirty="0" smtClean="0"/>
              <a:t>How to Handle the Death of an Employee</a:t>
            </a:r>
            <a:br>
              <a:rPr lang="en-US" sz="3200" dirty="0" smtClean="0"/>
            </a:br>
            <a:r>
              <a:rPr lang="en-US" sz="1800" dirty="0" smtClean="0"/>
              <a:t>Raymond L. Hogge, Jr.</a:t>
            </a:r>
            <a:endParaRPr lang="en-US" sz="1800" dirty="0"/>
          </a:p>
        </p:txBody>
      </p:sp>
      <p:sp>
        <p:nvSpPr>
          <p:cNvPr id="3" name="Subtitle 2"/>
          <p:cNvSpPr>
            <a:spLocks noGrp="1"/>
          </p:cNvSpPr>
          <p:nvPr>
            <p:ph type="subTitle" idx="1"/>
          </p:nvPr>
        </p:nvSpPr>
        <p:spPr>
          <a:xfrm>
            <a:off x="457200" y="1219200"/>
            <a:ext cx="8229600" cy="5181600"/>
          </a:xfrm>
        </p:spPr>
        <p:txBody>
          <a:bodyPr/>
          <a:lstStyle/>
          <a:p>
            <a:r>
              <a:rPr lang="en-US" b="1" dirty="0" smtClean="0">
                <a:solidFill>
                  <a:schemeClr val="accent1">
                    <a:lumMod val="75000"/>
                  </a:schemeClr>
                </a:solidFill>
              </a:rPr>
              <a:t>Deaths of Employees Who Are Owners</a:t>
            </a:r>
          </a:p>
          <a:p>
            <a:pPr algn="l"/>
            <a:r>
              <a:rPr lang="en-US" sz="2800" dirty="0" smtClean="0">
                <a:solidFill>
                  <a:schemeClr val="accent1">
                    <a:lumMod val="75000"/>
                  </a:schemeClr>
                </a:solidFill>
              </a:rPr>
              <a:t>Wills</a:t>
            </a:r>
          </a:p>
          <a:p>
            <a:pPr marL="457200" indent="-457200" algn="l">
              <a:buFont typeface="Arial" panose="020B0604020202020204" pitchFamily="34" charset="0"/>
              <a:buChar char="•"/>
            </a:pPr>
            <a:r>
              <a:rPr lang="en-US" sz="2800" dirty="0" smtClean="0">
                <a:solidFill>
                  <a:schemeClr val="accent1">
                    <a:lumMod val="75000"/>
                  </a:schemeClr>
                </a:solidFill>
              </a:rPr>
              <a:t>The most basic form of planning is a written will </a:t>
            </a:r>
          </a:p>
          <a:p>
            <a:pPr marL="457200" indent="-457200" algn="l">
              <a:buFont typeface="Arial" panose="020B0604020202020204" pitchFamily="34" charset="0"/>
              <a:buChar char="•"/>
            </a:pPr>
            <a:r>
              <a:rPr lang="en-US" sz="2800" dirty="0" smtClean="0">
                <a:solidFill>
                  <a:schemeClr val="accent1">
                    <a:lumMod val="75000"/>
                  </a:schemeClr>
                </a:solidFill>
              </a:rPr>
              <a:t>This can be especially useful for a sole proprietorship</a:t>
            </a:r>
          </a:p>
          <a:p>
            <a:pPr marL="457200" indent="-457200" algn="l">
              <a:buFont typeface="Arial" panose="020B0604020202020204" pitchFamily="34" charset="0"/>
              <a:buChar char="•"/>
            </a:pPr>
            <a:r>
              <a:rPr lang="en-US" sz="2800" dirty="0" smtClean="0">
                <a:solidFill>
                  <a:schemeClr val="accent1">
                    <a:lumMod val="75000"/>
                  </a:schemeClr>
                </a:solidFill>
              </a:rPr>
              <a:t>Key issues</a:t>
            </a:r>
          </a:p>
          <a:p>
            <a:pPr marL="914400" lvl="1" indent="-457200" algn="l">
              <a:buFont typeface="Arial" panose="020B0604020202020204" pitchFamily="34" charset="0"/>
              <a:buChar char="•"/>
            </a:pPr>
            <a:r>
              <a:rPr lang="en-US" sz="2400" dirty="0" smtClean="0">
                <a:solidFill>
                  <a:schemeClr val="accent1">
                    <a:lumMod val="75000"/>
                  </a:schemeClr>
                </a:solidFill>
              </a:rPr>
              <a:t>What happens to the business?</a:t>
            </a:r>
          </a:p>
          <a:p>
            <a:pPr marL="914400" lvl="1" indent="-457200" algn="l">
              <a:buFont typeface="Arial" panose="020B0604020202020204" pitchFamily="34" charset="0"/>
              <a:buChar char="•"/>
            </a:pPr>
            <a:r>
              <a:rPr lang="en-US" sz="2400" dirty="0" smtClean="0">
                <a:solidFill>
                  <a:schemeClr val="accent1">
                    <a:lumMod val="75000"/>
                  </a:schemeClr>
                </a:solidFill>
              </a:rPr>
              <a:t>If the business is to be continued, who will inherit it?</a:t>
            </a:r>
          </a:p>
          <a:p>
            <a:pPr marL="914400" lvl="1" indent="-457200" algn="l">
              <a:buFont typeface="Arial" panose="020B0604020202020204" pitchFamily="34" charset="0"/>
              <a:buChar char="•"/>
            </a:pPr>
            <a:r>
              <a:rPr lang="en-US" sz="2400" dirty="0" smtClean="0">
                <a:solidFill>
                  <a:schemeClr val="accent1">
                    <a:lumMod val="75000"/>
                  </a:schemeClr>
                </a:solidFill>
              </a:rPr>
              <a:t>If the business will be wound up, who will receive the proceeds</a:t>
            </a:r>
          </a:p>
          <a:p>
            <a:pPr marL="914400" lvl="1" indent="-457200" algn="l">
              <a:buFont typeface="Arial" panose="020B0604020202020204" pitchFamily="34" charset="0"/>
              <a:buChar char="•"/>
            </a:pPr>
            <a:r>
              <a:rPr lang="en-US" sz="2400" dirty="0" smtClean="0">
                <a:solidFill>
                  <a:schemeClr val="accent1">
                    <a:lumMod val="75000"/>
                  </a:schemeClr>
                </a:solidFill>
              </a:rPr>
              <a:t>Who will operate the business in the interim?</a:t>
            </a:r>
          </a:p>
        </p:txBody>
      </p:sp>
    </p:spTree>
    <p:extLst>
      <p:ext uri="{BB962C8B-B14F-4D97-AF65-F5344CB8AC3E}">
        <p14:creationId xmlns:p14="http://schemas.microsoft.com/office/powerpoint/2010/main" val="352651969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600"/>
          </a:xfrm>
          <a:gradFill>
            <a:gsLst>
              <a:gs pos="0">
                <a:schemeClr val="accent1">
                  <a:tint val="66000"/>
                  <a:satMod val="160000"/>
                </a:schemeClr>
              </a:gs>
              <a:gs pos="50000">
                <a:schemeClr val="accent1">
                  <a:tint val="44500"/>
                  <a:satMod val="160000"/>
                </a:schemeClr>
              </a:gs>
              <a:gs pos="100000">
                <a:schemeClr val="accent1">
                  <a:lumMod val="60000"/>
                  <a:lumOff val="40000"/>
                </a:schemeClr>
              </a:gs>
            </a:gsLst>
            <a:lin ang="5400000" scaled="0"/>
          </a:gradFill>
        </p:spPr>
        <p:txBody>
          <a:bodyPr>
            <a:noAutofit/>
          </a:bodyPr>
          <a:lstStyle/>
          <a:p>
            <a:r>
              <a:rPr lang="en-US" sz="3200" dirty="0" smtClean="0"/>
              <a:t>How to Handle the Death of an Employee</a:t>
            </a:r>
            <a:br>
              <a:rPr lang="en-US" sz="3200" dirty="0" smtClean="0"/>
            </a:br>
            <a:r>
              <a:rPr lang="en-US" sz="1800" dirty="0" smtClean="0"/>
              <a:t>Raymond L. Hogge, Jr.</a:t>
            </a:r>
            <a:endParaRPr lang="en-US" sz="1800" dirty="0"/>
          </a:p>
        </p:txBody>
      </p:sp>
      <p:sp>
        <p:nvSpPr>
          <p:cNvPr id="3" name="Subtitle 2"/>
          <p:cNvSpPr>
            <a:spLocks noGrp="1"/>
          </p:cNvSpPr>
          <p:nvPr>
            <p:ph type="subTitle" idx="1"/>
          </p:nvPr>
        </p:nvSpPr>
        <p:spPr>
          <a:xfrm>
            <a:off x="457200" y="1219200"/>
            <a:ext cx="8229600" cy="5181600"/>
          </a:xfrm>
        </p:spPr>
        <p:txBody>
          <a:bodyPr>
            <a:normAutofit lnSpcReduction="10000"/>
          </a:bodyPr>
          <a:lstStyle/>
          <a:p>
            <a:r>
              <a:rPr lang="en-US" b="1" dirty="0" smtClean="0">
                <a:solidFill>
                  <a:schemeClr val="accent1">
                    <a:lumMod val="75000"/>
                  </a:schemeClr>
                </a:solidFill>
              </a:rPr>
              <a:t>Deaths of Employees Who Are Owners</a:t>
            </a:r>
          </a:p>
          <a:p>
            <a:pPr algn="l"/>
            <a:r>
              <a:rPr lang="en-US" sz="2800" dirty="0" smtClean="0">
                <a:solidFill>
                  <a:schemeClr val="accent1">
                    <a:lumMod val="75000"/>
                  </a:schemeClr>
                </a:solidFill>
              </a:rPr>
              <a:t>Buy-Sell Agreements</a:t>
            </a:r>
          </a:p>
          <a:p>
            <a:pPr marL="457200" indent="-457200" algn="l">
              <a:buFont typeface="Arial" panose="020B0604020202020204" pitchFamily="34" charset="0"/>
              <a:buChar char="•"/>
            </a:pPr>
            <a:r>
              <a:rPr lang="en-US" sz="2800" dirty="0" smtClean="0">
                <a:solidFill>
                  <a:schemeClr val="accent1">
                    <a:lumMod val="75000"/>
                  </a:schemeClr>
                </a:solidFill>
              </a:rPr>
              <a:t>For corporations, partnerships and limited liability companies, the owners should execute buy-sell agreements </a:t>
            </a:r>
          </a:p>
          <a:p>
            <a:pPr marL="457200" indent="-457200" algn="l">
              <a:buFont typeface="Arial" panose="020B0604020202020204" pitchFamily="34" charset="0"/>
              <a:buChar char="•"/>
            </a:pPr>
            <a:r>
              <a:rPr lang="en-US" sz="2800" dirty="0" smtClean="0">
                <a:solidFill>
                  <a:schemeClr val="accent1">
                    <a:lumMod val="75000"/>
                  </a:schemeClr>
                </a:solidFill>
              </a:rPr>
              <a:t>The surviving owners can be given the option to buy the interests of the deceased owner</a:t>
            </a:r>
          </a:p>
          <a:p>
            <a:pPr marL="457200" indent="-457200" algn="l">
              <a:buFont typeface="Arial" panose="020B0604020202020204" pitchFamily="34" charset="0"/>
              <a:buChar char="•"/>
            </a:pPr>
            <a:r>
              <a:rPr lang="en-US" sz="2800" dirty="0" smtClean="0">
                <a:solidFill>
                  <a:schemeClr val="accent1">
                    <a:lumMod val="75000"/>
                  </a:schemeClr>
                </a:solidFill>
              </a:rPr>
              <a:t>The surviving owners can be required to buy the interests of the deceased owner and pay the proceeds to the estate</a:t>
            </a:r>
          </a:p>
          <a:p>
            <a:pPr marL="457200" indent="-457200" algn="l">
              <a:buFont typeface="Arial" panose="020B0604020202020204" pitchFamily="34" charset="0"/>
              <a:buChar char="•"/>
            </a:pPr>
            <a:r>
              <a:rPr lang="en-US" sz="2800" dirty="0" smtClean="0">
                <a:solidFill>
                  <a:schemeClr val="accent1">
                    <a:lumMod val="75000"/>
                  </a:schemeClr>
                </a:solidFill>
              </a:rPr>
              <a:t>Important issue: how is the value of the owner’s interest determined?</a:t>
            </a:r>
          </a:p>
          <a:p>
            <a:pPr marL="457200" indent="-457200" algn="l">
              <a:buFont typeface="Arial" panose="020B0604020202020204" pitchFamily="34" charset="0"/>
              <a:buChar char="•"/>
            </a:pPr>
            <a:endParaRPr lang="en-US" sz="2400" dirty="0" smtClean="0">
              <a:solidFill>
                <a:schemeClr val="accent1">
                  <a:lumMod val="75000"/>
                </a:schemeClr>
              </a:solidFill>
            </a:endParaRPr>
          </a:p>
        </p:txBody>
      </p:sp>
    </p:spTree>
    <p:extLst>
      <p:ext uri="{BB962C8B-B14F-4D97-AF65-F5344CB8AC3E}">
        <p14:creationId xmlns:p14="http://schemas.microsoft.com/office/powerpoint/2010/main" val="132666515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600"/>
          </a:xfrm>
          <a:gradFill>
            <a:gsLst>
              <a:gs pos="0">
                <a:schemeClr val="accent1">
                  <a:tint val="66000"/>
                  <a:satMod val="160000"/>
                </a:schemeClr>
              </a:gs>
              <a:gs pos="50000">
                <a:schemeClr val="accent1">
                  <a:tint val="44500"/>
                  <a:satMod val="160000"/>
                </a:schemeClr>
              </a:gs>
              <a:gs pos="100000">
                <a:schemeClr val="accent1">
                  <a:lumMod val="60000"/>
                  <a:lumOff val="40000"/>
                </a:schemeClr>
              </a:gs>
            </a:gsLst>
            <a:lin ang="5400000" scaled="0"/>
          </a:gradFill>
        </p:spPr>
        <p:txBody>
          <a:bodyPr>
            <a:noAutofit/>
          </a:bodyPr>
          <a:lstStyle/>
          <a:p>
            <a:r>
              <a:rPr lang="en-US" sz="3200" dirty="0" smtClean="0"/>
              <a:t>How to Handle the Death of an Employee</a:t>
            </a:r>
            <a:br>
              <a:rPr lang="en-US" sz="3200" dirty="0" smtClean="0"/>
            </a:br>
            <a:r>
              <a:rPr lang="en-US" sz="1800" dirty="0" smtClean="0"/>
              <a:t>Raymond L. Hogge, Jr.</a:t>
            </a:r>
            <a:endParaRPr lang="en-US" sz="1800" dirty="0"/>
          </a:p>
        </p:txBody>
      </p:sp>
      <p:sp>
        <p:nvSpPr>
          <p:cNvPr id="3" name="Subtitle 2"/>
          <p:cNvSpPr>
            <a:spLocks noGrp="1"/>
          </p:cNvSpPr>
          <p:nvPr>
            <p:ph type="subTitle" idx="1"/>
          </p:nvPr>
        </p:nvSpPr>
        <p:spPr>
          <a:xfrm>
            <a:off x="457200" y="1219200"/>
            <a:ext cx="8229600" cy="5181600"/>
          </a:xfrm>
        </p:spPr>
        <p:txBody>
          <a:bodyPr>
            <a:normAutofit/>
          </a:bodyPr>
          <a:lstStyle/>
          <a:p>
            <a:r>
              <a:rPr lang="en-US" b="1" dirty="0" smtClean="0">
                <a:solidFill>
                  <a:schemeClr val="accent1">
                    <a:lumMod val="75000"/>
                  </a:schemeClr>
                </a:solidFill>
              </a:rPr>
              <a:t>Deaths of Employees Who Are Owners</a:t>
            </a:r>
          </a:p>
          <a:p>
            <a:pPr algn="l"/>
            <a:r>
              <a:rPr lang="en-US" sz="2800" dirty="0" smtClean="0">
                <a:solidFill>
                  <a:schemeClr val="accent1">
                    <a:lumMod val="75000"/>
                  </a:schemeClr>
                </a:solidFill>
              </a:rPr>
              <a:t>Potential consequence of failure to adequately plan</a:t>
            </a:r>
          </a:p>
          <a:p>
            <a:pPr marL="457200" indent="-457200" algn="l">
              <a:buFont typeface="Arial" panose="020B0604020202020204" pitchFamily="34" charset="0"/>
              <a:buChar char="•"/>
            </a:pPr>
            <a:r>
              <a:rPr lang="en-US" sz="2800" dirty="0" smtClean="0">
                <a:solidFill>
                  <a:schemeClr val="accent1">
                    <a:lumMod val="75000"/>
                  </a:schemeClr>
                </a:solidFill>
              </a:rPr>
              <a:t>Litigation between beneficiaries</a:t>
            </a:r>
          </a:p>
          <a:p>
            <a:pPr marL="457200" indent="-457200" algn="l">
              <a:buFont typeface="Arial" panose="020B0604020202020204" pitchFamily="34" charset="0"/>
              <a:buChar char="•"/>
            </a:pPr>
            <a:r>
              <a:rPr lang="en-US" sz="2800" dirty="0" smtClean="0">
                <a:solidFill>
                  <a:schemeClr val="accent1">
                    <a:lumMod val="75000"/>
                  </a:schemeClr>
                </a:solidFill>
              </a:rPr>
              <a:t>Litigation between owners</a:t>
            </a:r>
          </a:p>
          <a:p>
            <a:pPr marL="457200" indent="-457200" algn="l">
              <a:buFont typeface="Arial" panose="020B0604020202020204" pitchFamily="34" charset="0"/>
              <a:buChar char="•"/>
            </a:pPr>
            <a:r>
              <a:rPr lang="en-US" sz="2800" dirty="0" smtClean="0">
                <a:solidFill>
                  <a:schemeClr val="accent1">
                    <a:lumMod val="75000"/>
                  </a:schemeClr>
                </a:solidFill>
              </a:rPr>
              <a:t>Dissolution of business</a:t>
            </a:r>
          </a:p>
          <a:p>
            <a:pPr marL="457200" indent="-457200" algn="l">
              <a:buFont typeface="Arial" panose="020B0604020202020204" pitchFamily="34" charset="0"/>
              <a:buChar char="•"/>
            </a:pPr>
            <a:endParaRPr lang="en-US" sz="2400" dirty="0" smtClean="0">
              <a:solidFill>
                <a:schemeClr val="accent1">
                  <a:lumMod val="75000"/>
                </a:schemeClr>
              </a:solidFill>
            </a:endParaRPr>
          </a:p>
        </p:txBody>
      </p:sp>
    </p:spTree>
    <p:extLst>
      <p:ext uri="{BB962C8B-B14F-4D97-AF65-F5344CB8AC3E}">
        <p14:creationId xmlns:p14="http://schemas.microsoft.com/office/powerpoint/2010/main" val="39325210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600"/>
          </a:xfrm>
          <a:gradFill>
            <a:gsLst>
              <a:gs pos="0">
                <a:schemeClr val="accent1">
                  <a:tint val="66000"/>
                  <a:satMod val="160000"/>
                </a:schemeClr>
              </a:gs>
              <a:gs pos="50000">
                <a:schemeClr val="accent1">
                  <a:tint val="44500"/>
                  <a:satMod val="160000"/>
                </a:schemeClr>
              </a:gs>
              <a:gs pos="100000">
                <a:schemeClr val="accent1">
                  <a:lumMod val="60000"/>
                  <a:lumOff val="40000"/>
                </a:schemeClr>
              </a:gs>
            </a:gsLst>
            <a:lin ang="5400000" scaled="0"/>
          </a:gradFill>
        </p:spPr>
        <p:txBody>
          <a:bodyPr>
            <a:noAutofit/>
          </a:bodyPr>
          <a:lstStyle/>
          <a:p>
            <a:r>
              <a:rPr lang="en-US" sz="3200" dirty="0" smtClean="0"/>
              <a:t>How to Handle the Death of an Employee</a:t>
            </a:r>
            <a:br>
              <a:rPr lang="en-US" sz="3200" dirty="0" smtClean="0"/>
            </a:br>
            <a:r>
              <a:rPr lang="en-US" sz="1800" dirty="0" smtClean="0"/>
              <a:t>Raymond L. Hogge, Jr.</a:t>
            </a:r>
            <a:endParaRPr lang="en-US" sz="1800" dirty="0"/>
          </a:p>
        </p:txBody>
      </p:sp>
      <p:sp>
        <p:nvSpPr>
          <p:cNvPr id="3" name="Subtitle 2"/>
          <p:cNvSpPr>
            <a:spLocks noGrp="1"/>
          </p:cNvSpPr>
          <p:nvPr>
            <p:ph type="subTitle" idx="1"/>
          </p:nvPr>
        </p:nvSpPr>
        <p:spPr>
          <a:xfrm>
            <a:off x="457200" y="1219200"/>
            <a:ext cx="8229600" cy="5181600"/>
          </a:xfrm>
        </p:spPr>
        <p:txBody>
          <a:bodyPr/>
          <a:lstStyle/>
          <a:p>
            <a:r>
              <a:rPr lang="en-US" b="1" dirty="0" smtClean="0">
                <a:solidFill>
                  <a:schemeClr val="accent1">
                    <a:lumMod val="75000"/>
                  </a:schemeClr>
                </a:solidFill>
              </a:rPr>
              <a:t>Initial Communications</a:t>
            </a:r>
          </a:p>
          <a:p>
            <a:pPr algn="l"/>
            <a:r>
              <a:rPr lang="en-US" sz="2800" dirty="0" smtClean="0">
                <a:solidFill>
                  <a:schemeClr val="accent1">
                    <a:lumMod val="75000"/>
                  </a:schemeClr>
                </a:solidFill>
              </a:rPr>
              <a:t>Communications with Deceased Employee’s Family</a:t>
            </a:r>
          </a:p>
          <a:p>
            <a:pPr marL="457200" indent="-457200" algn="l">
              <a:buFont typeface="Arial" panose="020B0604020202020204" pitchFamily="34" charset="0"/>
              <a:buChar char="•"/>
            </a:pPr>
            <a:r>
              <a:rPr lang="en-US" sz="2800" dirty="0" smtClean="0">
                <a:solidFill>
                  <a:schemeClr val="accent1">
                    <a:lumMod val="75000"/>
                  </a:schemeClr>
                </a:solidFill>
              </a:rPr>
              <a:t>Determine wishes of family concerning sympathy cards, flowers, and remembrances</a:t>
            </a:r>
          </a:p>
          <a:p>
            <a:pPr marL="914400" lvl="1" indent="-457200" algn="l">
              <a:buFont typeface="Arial" panose="020B0604020202020204" pitchFamily="34" charset="0"/>
              <a:buChar char="•"/>
            </a:pPr>
            <a:r>
              <a:rPr lang="en-US" sz="2400" dirty="0" smtClean="0">
                <a:solidFill>
                  <a:schemeClr val="accent1">
                    <a:lumMod val="75000"/>
                  </a:schemeClr>
                </a:solidFill>
              </a:rPr>
              <a:t>Where should cards and flowers be sent?</a:t>
            </a:r>
          </a:p>
          <a:p>
            <a:pPr marL="914400" lvl="1" indent="-457200" algn="l">
              <a:buFont typeface="Arial" panose="020B0604020202020204" pitchFamily="34" charset="0"/>
              <a:buChar char="•"/>
            </a:pPr>
            <a:r>
              <a:rPr lang="en-US" sz="2400" dirty="0" smtClean="0">
                <a:solidFill>
                  <a:schemeClr val="accent1">
                    <a:lumMod val="75000"/>
                  </a:schemeClr>
                </a:solidFill>
              </a:rPr>
              <a:t>Does the family prefer flowers or donations to charity?</a:t>
            </a:r>
          </a:p>
          <a:p>
            <a:pPr marL="914400" lvl="1" indent="-457200" algn="l">
              <a:buFont typeface="Arial" panose="020B0604020202020204" pitchFamily="34" charset="0"/>
              <a:buChar char="•"/>
            </a:pPr>
            <a:endParaRPr lang="en-US" sz="2400" dirty="0">
              <a:solidFill>
                <a:schemeClr val="accent1">
                  <a:lumMod val="75000"/>
                </a:schemeClr>
              </a:solidFill>
            </a:endParaRPr>
          </a:p>
        </p:txBody>
      </p:sp>
    </p:spTree>
    <p:extLst>
      <p:ext uri="{BB962C8B-B14F-4D97-AF65-F5344CB8AC3E}">
        <p14:creationId xmlns:p14="http://schemas.microsoft.com/office/powerpoint/2010/main" val="398688421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600"/>
          </a:xfrm>
          <a:gradFill>
            <a:gsLst>
              <a:gs pos="0">
                <a:schemeClr val="accent1">
                  <a:tint val="66000"/>
                  <a:satMod val="160000"/>
                </a:schemeClr>
              </a:gs>
              <a:gs pos="50000">
                <a:schemeClr val="accent1">
                  <a:tint val="44500"/>
                  <a:satMod val="160000"/>
                </a:schemeClr>
              </a:gs>
              <a:gs pos="100000">
                <a:schemeClr val="accent1">
                  <a:lumMod val="60000"/>
                  <a:lumOff val="40000"/>
                </a:schemeClr>
              </a:gs>
            </a:gsLst>
            <a:lin ang="5400000" scaled="0"/>
          </a:gradFill>
        </p:spPr>
        <p:txBody>
          <a:bodyPr>
            <a:noAutofit/>
          </a:bodyPr>
          <a:lstStyle/>
          <a:p>
            <a:r>
              <a:rPr lang="en-US" sz="3200" dirty="0" smtClean="0"/>
              <a:t>How to Handle the Death of an Employee</a:t>
            </a:r>
            <a:br>
              <a:rPr lang="en-US" sz="3200" dirty="0" smtClean="0"/>
            </a:br>
            <a:r>
              <a:rPr lang="en-US" sz="1800" dirty="0" smtClean="0"/>
              <a:t>Raymond L. Hogge, Jr.</a:t>
            </a:r>
            <a:endParaRPr lang="en-US" sz="1800" dirty="0"/>
          </a:p>
        </p:txBody>
      </p:sp>
      <p:sp>
        <p:nvSpPr>
          <p:cNvPr id="3" name="Subtitle 2"/>
          <p:cNvSpPr>
            <a:spLocks noGrp="1"/>
          </p:cNvSpPr>
          <p:nvPr>
            <p:ph type="subTitle" idx="1"/>
          </p:nvPr>
        </p:nvSpPr>
        <p:spPr>
          <a:xfrm>
            <a:off x="457200" y="1219200"/>
            <a:ext cx="8229600" cy="5181600"/>
          </a:xfrm>
        </p:spPr>
        <p:txBody>
          <a:bodyPr>
            <a:normAutofit/>
          </a:bodyPr>
          <a:lstStyle/>
          <a:p>
            <a:r>
              <a:rPr lang="en-US" b="1" dirty="0" smtClean="0">
                <a:solidFill>
                  <a:schemeClr val="accent1">
                    <a:lumMod val="75000"/>
                  </a:schemeClr>
                </a:solidFill>
              </a:rPr>
              <a:t>Deaths of Employees Who Are Owners</a:t>
            </a:r>
          </a:p>
          <a:p>
            <a:pPr algn="l"/>
            <a:r>
              <a:rPr lang="en-US" sz="2800" dirty="0" smtClean="0">
                <a:solidFill>
                  <a:schemeClr val="accent1">
                    <a:lumMod val="75000"/>
                  </a:schemeClr>
                </a:solidFill>
              </a:rPr>
              <a:t>Use of Professionals</a:t>
            </a:r>
          </a:p>
          <a:p>
            <a:pPr marL="457200" indent="-457200" algn="l">
              <a:buFont typeface="Arial" panose="020B0604020202020204" pitchFamily="34" charset="0"/>
              <a:buChar char="•"/>
            </a:pPr>
            <a:r>
              <a:rPr lang="en-US" sz="2800" dirty="0" smtClean="0">
                <a:solidFill>
                  <a:schemeClr val="accent1">
                    <a:lumMod val="75000"/>
                  </a:schemeClr>
                </a:solidFill>
              </a:rPr>
              <a:t>Effective planning for the death of a business owner requires thoughtful consideration of alternatives and careful preparation of important legal documents, and should involve, at a minimum, a certified public accountant and an attorney</a:t>
            </a:r>
          </a:p>
          <a:p>
            <a:pPr marL="457200" indent="-457200" algn="l">
              <a:buFont typeface="Arial" panose="020B0604020202020204" pitchFamily="34" charset="0"/>
              <a:buChar char="•"/>
            </a:pPr>
            <a:endParaRPr lang="en-US" sz="2800" dirty="0" smtClean="0">
              <a:solidFill>
                <a:schemeClr val="accent1">
                  <a:lumMod val="75000"/>
                </a:schemeClr>
              </a:solidFill>
            </a:endParaRPr>
          </a:p>
          <a:p>
            <a:pPr marL="457200" indent="-457200" algn="l">
              <a:buFont typeface="Arial" panose="020B0604020202020204" pitchFamily="34" charset="0"/>
              <a:buChar char="•"/>
            </a:pPr>
            <a:endParaRPr lang="en-US" sz="2800" dirty="0" smtClean="0">
              <a:solidFill>
                <a:schemeClr val="accent1">
                  <a:lumMod val="75000"/>
                </a:schemeClr>
              </a:solidFill>
            </a:endParaRPr>
          </a:p>
          <a:p>
            <a:pPr marL="457200" indent="-457200" algn="l">
              <a:buFont typeface="Arial" panose="020B0604020202020204" pitchFamily="34" charset="0"/>
              <a:buChar char="•"/>
            </a:pPr>
            <a:endParaRPr lang="en-US" sz="2400" dirty="0" smtClean="0">
              <a:solidFill>
                <a:schemeClr val="accent1">
                  <a:lumMod val="75000"/>
                </a:schemeClr>
              </a:solidFill>
            </a:endParaRPr>
          </a:p>
        </p:txBody>
      </p:sp>
    </p:spTree>
    <p:extLst>
      <p:ext uri="{BB962C8B-B14F-4D97-AF65-F5344CB8AC3E}">
        <p14:creationId xmlns:p14="http://schemas.microsoft.com/office/powerpoint/2010/main" val="281416892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600"/>
          </a:xfrm>
          <a:gradFill>
            <a:gsLst>
              <a:gs pos="0">
                <a:schemeClr val="accent1">
                  <a:tint val="66000"/>
                  <a:satMod val="160000"/>
                </a:schemeClr>
              </a:gs>
              <a:gs pos="50000">
                <a:schemeClr val="accent1">
                  <a:tint val="44500"/>
                  <a:satMod val="160000"/>
                </a:schemeClr>
              </a:gs>
              <a:gs pos="100000">
                <a:schemeClr val="accent1">
                  <a:lumMod val="60000"/>
                  <a:lumOff val="40000"/>
                </a:schemeClr>
              </a:gs>
            </a:gsLst>
            <a:lin ang="5400000" scaled="0"/>
          </a:gradFill>
        </p:spPr>
        <p:txBody>
          <a:bodyPr>
            <a:noAutofit/>
          </a:bodyPr>
          <a:lstStyle/>
          <a:p>
            <a:r>
              <a:rPr lang="en-US" sz="3200" dirty="0" smtClean="0"/>
              <a:t>How to Handle the Death of an Employee</a:t>
            </a:r>
            <a:br>
              <a:rPr lang="en-US" sz="3200" dirty="0" smtClean="0"/>
            </a:br>
            <a:r>
              <a:rPr lang="en-US" sz="1800" dirty="0" smtClean="0"/>
              <a:t>Raymond L. Hogge, Jr.</a:t>
            </a:r>
            <a:endParaRPr lang="en-US" sz="1800" dirty="0"/>
          </a:p>
        </p:txBody>
      </p:sp>
      <p:sp>
        <p:nvSpPr>
          <p:cNvPr id="3" name="Subtitle 2"/>
          <p:cNvSpPr>
            <a:spLocks noGrp="1"/>
          </p:cNvSpPr>
          <p:nvPr>
            <p:ph type="subTitle" idx="1"/>
          </p:nvPr>
        </p:nvSpPr>
        <p:spPr>
          <a:xfrm>
            <a:off x="457200" y="1219200"/>
            <a:ext cx="8229600" cy="5181600"/>
          </a:xfrm>
        </p:spPr>
        <p:txBody>
          <a:bodyPr>
            <a:normAutofit/>
          </a:bodyPr>
          <a:lstStyle/>
          <a:p>
            <a:r>
              <a:rPr lang="en-US" sz="2800" b="1" dirty="0" smtClean="0">
                <a:solidFill>
                  <a:schemeClr val="accent1">
                    <a:lumMod val="75000"/>
                  </a:schemeClr>
                </a:solidFill>
              </a:rPr>
              <a:t>We hope you found this presentation useful.  </a:t>
            </a:r>
          </a:p>
          <a:p>
            <a:r>
              <a:rPr lang="en-US" sz="2800" b="1" dirty="0" smtClean="0">
                <a:solidFill>
                  <a:schemeClr val="accent1">
                    <a:lumMod val="75000"/>
                  </a:schemeClr>
                </a:solidFill>
              </a:rPr>
              <a:t>If we can be of assistance to you, please contact us.</a:t>
            </a:r>
          </a:p>
          <a:p>
            <a:endParaRPr lang="en-US" sz="2800" dirty="0">
              <a:solidFill>
                <a:schemeClr val="accent1">
                  <a:lumMod val="75000"/>
                </a:schemeClr>
              </a:solidFill>
            </a:endParaRPr>
          </a:p>
          <a:p>
            <a:r>
              <a:rPr lang="en-US" sz="2800" b="1" dirty="0" smtClean="0">
                <a:solidFill>
                  <a:schemeClr val="accent1">
                    <a:lumMod val="75000"/>
                  </a:schemeClr>
                </a:solidFill>
              </a:rPr>
              <a:t>Raymond L. Hogge, Jr.</a:t>
            </a:r>
            <a:br>
              <a:rPr lang="en-US" sz="2800" b="1" dirty="0" smtClean="0">
                <a:solidFill>
                  <a:schemeClr val="accent1">
                    <a:lumMod val="75000"/>
                  </a:schemeClr>
                </a:solidFill>
              </a:rPr>
            </a:br>
            <a:r>
              <a:rPr lang="en-US" sz="2800" b="1" dirty="0" smtClean="0">
                <a:solidFill>
                  <a:schemeClr val="accent1">
                    <a:lumMod val="75000"/>
                  </a:schemeClr>
                </a:solidFill>
              </a:rPr>
              <a:t>Hogge Law</a:t>
            </a:r>
            <a:br>
              <a:rPr lang="en-US" sz="2800" b="1" dirty="0" smtClean="0">
                <a:solidFill>
                  <a:schemeClr val="accent1">
                    <a:lumMod val="75000"/>
                  </a:schemeClr>
                </a:solidFill>
              </a:rPr>
            </a:br>
            <a:r>
              <a:rPr lang="en-US" sz="2800" b="1" dirty="0" smtClean="0">
                <a:solidFill>
                  <a:schemeClr val="accent1">
                    <a:lumMod val="75000"/>
                  </a:schemeClr>
                </a:solidFill>
              </a:rPr>
              <a:t>Attorneys and Counselors at Law</a:t>
            </a:r>
            <a:br>
              <a:rPr lang="en-US" sz="2800" b="1" dirty="0" smtClean="0">
                <a:solidFill>
                  <a:schemeClr val="accent1">
                    <a:lumMod val="75000"/>
                  </a:schemeClr>
                </a:solidFill>
              </a:rPr>
            </a:br>
            <a:r>
              <a:rPr lang="en-US" sz="2800" b="1" dirty="0" smtClean="0">
                <a:solidFill>
                  <a:schemeClr val="accent1">
                    <a:lumMod val="75000"/>
                  </a:schemeClr>
                </a:solidFill>
              </a:rPr>
              <a:t>500 E. Plume Street, Suite 800</a:t>
            </a:r>
            <a:br>
              <a:rPr lang="en-US" sz="2800" b="1" dirty="0" smtClean="0">
                <a:solidFill>
                  <a:schemeClr val="accent1">
                    <a:lumMod val="75000"/>
                  </a:schemeClr>
                </a:solidFill>
              </a:rPr>
            </a:br>
            <a:r>
              <a:rPr lang="en-US" sz="2800" b="1" dirty="0" smtClean="0">
                <a:solidFill>
                  <a:schemeClr val="accent1">
                    <a:lumMod val="75000"/>
                  </a:schemeClr>
                </a:solidFill>
              </a:rPr>
              <a:t>Norfolk, Virginia 23510</a:t>
            </a:r>
            <a:br>
              <a:rPr lang="en-US" sz="2800" b="1" dirty="0" smtClean="0">
                <a:solidFill>
                  <a:schemeClr val="accent1">
                    <a:lumMod val="75000"/>
                  </a:schemeClr>
                </a:solidFill>
              </a:rPr>
            </a:br>
            <a:r>
              <a:rPr lang="en-US" sz="2800" b="1" dirty="0" smtClean="0">
                <a:solidFill>
                  <a:schemeClr val="accent1">
                    <a:lumMod val="75000"/>
                  </a:schemeClr>
                </a:solidFill>
              </a:rPr>
              <a:t>(757) 961-5400</a:t>
            </a:r>
            <a:br>
              <a:rPr lang="en-US" sz="2800" b="1" dirty="0" smtClean="0">
                <a:solidFill>
                  <a:schemeClr val="accent1">
                    <a:lumMod val="75000"/>
                  </a:schemeClr>
                </a:solidFill>
              </a:rPr>
            </a:br>
            <a:r>
              <a:rPr lang="en-US" sz="2800" b="1" dirty="0" smtClean="0">
                <a:solidFill>
                  <a:schemeClr val="accent1">
                    <a:lumMod val="75000"/>
                  </a:schemeClr>
                </a:solidFill>
              </a:rPr>
              <a:t>www.VirginiaLaborLaw.com</a:t>
            </a:r>
          </a:p>
          <a:p>
            <a:pPr marL="457200" indent="-457200" algn="l">
              <a:buFont typeface="Arial" panose="020B0604020202020204" pitchFamily="34" charset="0"/>
              <a:buChar char="•"/>
            </a:pPr>
            <a:endParaRPr lang="en-US" sz="2400" dirty="0" smtClean="0">
              <a:solidFill>
                <a:schemeClr val="accent1">
                  <a:lumMod val="75000"/>
                </a:schemeClr>
              </a:solidFill>
            </a:endParaRPr>
          </a:p>
        </p:txBody>
      </p:sp>
    </p:spTree>
    <p:extLst>
      <p:ext uri="{BB962C8B-B14F-4D97-AF65-F5344CB8AC3E}">
        <p14:creationId xmlns:p14="http://schemas.microsoft.com/office/powerpoint/2010/main" val="22529330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600"/>
          </a:xfrm>
          <a:gradFill>
            <a:gsLst>
              <a:gs pos="0">
                <a:schemeClr val="accent1">
                  <a:tint val="66000"/>
                  <a:satMod val="160000"/>
                </a:schemeClr>
              </a:gs>
              <a:gs pos="50000">
                <a:schemeClr val="accent1">
                  <a:tint val="44500"/>
                  <a:satMod val="160000"/>
                </a:schemeClr>
              </a:gs>
              <a:gs pos="100000">
                <a:schemeClr val="accent1">
                  <a:lumMod val="60000"/>
                  <a:lumOff val="40000"/>
                </a:schemeClr>
              </a:gs>
            </a:gsLst>
            <a:lin ang="5400000" scaled="0"/>
          </a:gradFill>
        </p:spPr>
        <p:txBody>
          <a:bodyPr>
            <a:noAutofit/>
          </a:bodyPr>
          <a:lstStyle/>
          <a:p>
            <a:r>
              <a:rPr lang="en-US" sz="3200" dirty="0" smtClean="0"/>
              <a:t>How to Handle the Death of an Employee</a:t>
            </a:r>
            <a:br>
              <a:rPr lang="en-US" sz="3200" dirty="0" smtClean="0"/>
            </a:br>
            <a:r>
              <a:rPr lang="en-US" sz="1800" dirty="0" smtClean="0"/>
              <a:t>Raymond L. Hogge, Jr.</a:t>
            </a:r>
            <a:endParaRPr lang="en-US" sz="1800" dirty="0"/>
          </a:p>
        </p:txBody>
      </p:sp>
      <p:sp>
        <p:nvSpPr>
          <p:cNvPr id="3" name="Subtitle 2"/>
          <p:cNvSpPr>
            <a:spLocks noGrp="1"/>
          </p:cNvSpPr>
          <p:nvPr>
            <p:ph type="subTitle" idx="1"/>
          </p:nvPr>
        </p:nvSpPr>
        <p:spPr>
          <a:xfrm>
            <a:off x="457200" y="1219200"/>
            <a:ext cx="8229600" cy="5181600"/>
          </a:xfrm>
        </p:spPr>
        <p:txBody>
          <a:bodyPr/>
          <a:lstStyle/>
          <a:p>
            <a:r>
              <a:rPr lang="en-US" b="1" dirty="0" smtClean="0">
                <a:solidFill>
                  <a:schemeClr val="accent1">
                    <a:lumMod val="75000"/>
                  </a:schemeClr>
                </a:solidFill>
              </a:rPr>
              <a:t>Initial Communications</a:t>
            </a:r>
          </a:p>
          <a:p>
            <a:pPr algn="l"/>
            <a:r>
              <a:rPr lang="en-US" sz="2800" dirty="0" smtClean="0">
                <a:solidFill>
                  <a:schemeClr val="accent1">
                    <a:lumMod val="75000"/>
                  </a:schemeClr>
                </a:solidFill>
              </a:rPr>
              <a:t>Communications with Deceased Employee’s Family</a:t>
            </a:r>
          </a:p>
          <a:p>
            <a:pPr marL="457200" indent="-457200" algn="l">
              <a:buFont typeface="Arial" panose="020B0604020202020204" pitchFamily="34" charset="0"/>
              <a:buChar char="•"/>
            </a:pPr>
            <a:r>
              <a:rPr lang="en-US" sz="2800" dirty="0" smtClean="0">
                <a:solidFill>
                  <a:schemeClr val="accent1">
                    <a:lumMod val="75000"/>
                  </a:schemeClr>
                </a:solidFill>
              </a:rPr>
              <a:t>Advise family of available compensation, benefits, and support services</a:t>
            </a:r>
          </a:p>
          <a:p>
            <a:pPr marL="914400" lvl="1" indent="-457200" algn="l">
              <a:buFont typeface="Arial" panose="020B0604020202020204" pitchFamily="34" charset="0"/>
              <a:buChar char="•"/>
            </a:pPr>
            <a:r>
              <a:rPr lang="en-US" sz="2400" dirty="0" smtClean="0">
                <a:solidFill>
                  <a:schemeClr val="accent1">
                    <a:lumMod val="75000"/>
                  </a:schemeClr>
                </a:solidFill>
              </a:rPr>
              <a:t>Be sure to inform family of any benefits available to cover funeral expenses </a:t>
            </a:r>
          </a:p>
          <a:p>
            <a:pPr marL="914400" lvl="1" indent="-457200" algn="l">
              <a:buFont typeface="Arial" panose="020B0604020202020204" pitchFamily="34" charset="0"/>
              <a:buChar char="•"/>
            </a:pPr>
            <a:r>
              <a:rPr lang="en-US" sz="2400" dirty="0" smtClean="0">
                <a:solidFill>
                  <a:schemeClr val="accent1">
                    <a:lumMod val="75000"/>
                  </a:schemeClr>
                </a:solidFill>
              </a:rPr>
              <a:t>Some families may wish to defer this discussion until after funeral</a:t>
            </a:r>
            <a:endParaRPr lang="en-US" sz="2000" dirty="0">
              <a:solidFill>
                <a:schemeClr val="accent1">
                  <a:lumMod val="75000"/>
                </a:schemeClr>
              </a:solidFill>
            </a:endParaRPr>
          </a:p>
        </p:txBody>
      </p:sp>
    </p:spTree>
    <p:extLst>
      <p:ext uri="{BB962C8B-B14F-4D97-AF65-F5344CB8AC3E}">
        <p14:creationId xmlns:p14="http://schemas.microsoft.com/office/powerpoint/2010/main" val="6988144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600"/>
          </a:xfrm>
          <a:gradFill>
            <a:gsLst>
              <a:gs pos="0">
                <a:schemeClr val="accent1">
                  <a:tint val="66000"/>
                  <a:satMod val="160000"/>
                </a:schemeClr>
              </a:gs>
              <a:gs pos="50000">
                <a:schemeClr val="accent1">
                  <a:tint val="44500"/>
                  <a:satMod val="160000"/>
                </a:schemeClr>
              </a:gs>
              <a:gs pos="100000">
                <a:schemeClr val="accent1">
                  <a:lumMod val="60000"/>
                  <a:lumOff val="40000"/>
                </a:schemeClr>
              </a:gs>
            </a:gsLst>
            <a:lin ang="5400000" scaled="0"/>
          </a:gradFill>
        </p:spPr>
        <p:txBody>
          <a:bodyPr>
            <a:noAutofit/>
          </a:bodyPr>
          <a:lstStyle/>
          <a:p>
            <a:r>
              <a:rPr lang="en-US" sz="3200" dirty="0" smtClean="0"/>
              <a:t>How to Handle the Death of an Employee</a:t>
            </a:r>
            <a:br>
              <a:rPr lang="en-US" sz="3200" dirty="0" smtClean="0"/>
            </a:br>
            <a:r>
              <a:rPr lang="en-US" sz="1800" dirty="0" smtClean="0"/>
              <a:t>Raymond L. Hogge, Jr.</a:t>
            </a:r>
            <a:endParaRPr lang="en-US" sz="1800" dirty="0"/>
          </a:p>
        </p:txBody>
      </p:sp>
      <p:sp>
        <p:nvSpPr>
          <p:cNvPr id="3" name="Subtitle 2"/>
          <p:cNvSpPr>
            <a:spLocks noGrp="1"/>
          </p:cNvSpPr>
          <p:nvPr>
            <p:ph type="subTitle" idx="1"/>
          </p:nvPr>
        </p:nvSpPr>
        <p:spPr>
          <a:xfrm>
            <a:off x="457200" y="1219200"/>
            <a:ext cx="8229600" cy="5181600"/>
          </a:xfrm>
        </p:spPr>
        <p:txBody>
          <a:bodyPr>
            <a:normAutofit/>
          </a:bodyPr>
          <a:lstStyle/>
          <a:p>
            <a:r>
              <a:rPr lang="en-US" b="1" dirty="0" smtClean="0">
                <a:solidFill>
                  <a:schemeClr val="accent1">
                    <a:lumMod val="75000"/>
                  </a:schemeClr>
                </a:solidFill>
              </a:rPr>
              <a:t>Initial Communications</a:t>
            </a:r>
          </a:p>
          <a:p>
            <a:pPr algn="l"/>
            <a:r>
              <a:rPr lang="en-US" sz="2800" dirty="0" smtClean="0">
                <a:solidFill>
                  <a:srgbClr val="FF0000"/>
                </a:solidFill>
              </a:rPr>
              <a:t>Communications with Employees</a:t>
            </a:r>
          </a:p>
          <a:p>
            <a:pPr marL="457200" indent="-457200" algn="l">
              <a:buFont typeface="Arial" panose="020B0604020202020204" pitchFamily="34" charset="0"/>
              <a:buChar char="•"/>
            </a:pPr>
            <a:r>
              <a:rPr lang="en-US" sz="2800" dirty="0" smtClean="0">
                <a:solidFill>
                  <a:schemeClr val="accent1">
                    <a:lumMod val="75000"/>
                  </a:schemeClr>
                </a:solidFill>
              </a:rPr>
              <a:t>Notify employees of the death</a:t>
            </a:r>
          </a:p>
          <a:p>
            <a:pPr marL="457200" indent="-457200" algn="l">
              <a:buFont typeface="Arial" panose="020B0604020202020204" pitchFamily="34" charset="0"/>
              <a:buChar char="•"/>
            </a:pPr>
            <a:r>
              <a:rPr lang="en-US" sz="2800" dirty="0" smtClean="0">
                <a:solidFill>
                  <a:schemeClr val="accent1">
                    <a:lumMod val="75000"/>
                  </a:schemeClr>
                </a:solidFill>
              </a:rPr>
              <a:t>Who notifies?</a:t>
            </a:r>
          </a:p>
          <a:p>
            <a:pPr marL="914400" lvl="1" indent="-457200" algn="l">
              <a:buFont typeface="Arial" panose="020B0604020202020204" pitchFamily="34" charset="0"/>
              <a:buChar char="•"/>
            </a:pPr>
            <a:r>
              <a:rPr lang="en-US" sz="2400" dirty="0" smtClean="0">
                <a:solidFill>
                  <a:schemeClr val="accent1">
                    <a:lumMod val="75000"/>
                  </a:schemeClr>
                </a:solidFill>
              </a:rPr>
              <a:t>HR manager</a:t>
            </a:r>
          </a:p>
          <a:p>
            <a:pPr marL="914400" lvl="1" indent="-457200" algn="l">
              <a:buFont typeface="Arial" panose="020B0604020202020204" pitchFamily="34" charset="0"/>
              <a:buChar char="•"/>
            </a:pPr>
            <a:r>
              <a:rPr lang="en-US" sz="2400" dirty="0" smtClean="0">
                <a:solidFill>
                  <a:schemeClr val="accent1">
                    <a:lumMod val="75000"/>
                  </a:schemeClr>
                </a:solidFill>
              </a:rPr>
              <a:t>Employee’s supervisor</a:t>
            </a:r>
          </a:p>
          <a:p>
            <a:pPr marL="914400" lvl="1" indent="-457200" algn="l">
              <a:buFont typeface="Arial" panose="020B0604020202020204" pitchFamily="34" charset="0"/>
              <a:buChar char="•"/>
            </a:pPr>
            <a:r>
              <a:rPr lang="en-US" sz="2400" dirty="0" smtClean="0">
                <a:solidFill>
                  <a:schemeClr val="accent1">
                    <a:lumMod val="75000"/>
                  </a:schemeClr>
                </a:solidFill>
              </a:rPr>
              <a:t>Senior management</a:t>
            </a:r>
          </a:p>
          <a:p>
            <a:pPr marL="914400" lvl="1" indent="-457200" algn="l">
              <a:buFont typeface="Arial" panose="020B0604020202020204" pitchFamily="34" charset="0"/>
              <a:buChar char="•"/>
            </a:pPr>
            <a:r>
              <a:rPr lang="en-US" sz="2400" dirty="0" smtClean="0">
                <a:solidFill>
                  <a:schemeClr val="accent1">
                    <a:lumMod val="75000"/>
                  </a:schemeClr>
                </a:solidFill>
              </a:rPr>
              <a:t>Owner of company</a:t>
            </a:r>
          </a:p>
          <a:p>
            <a:pPr marL="457200" indent="-457200" algn="l">
              <a:buFont typeface="Arial" panose="020B0604020202020204" pitchFamily="34" charset="0"/>
              <a:buChar char="•"/>
            </a:pPr>
            <a:endParaRPr lang="en-US" sz="2800" dirty="0">
              <a:solidFill>
                <a:schemeClr val="accent1">
                  <a:lumMod val="75000"/>
                </a:schemeClr>
              </a:solidFill>
            </a:endParaRPr>
          </a:p>
        </p:txBody>
      </p:sp>
    </p:spTree>
    <p:extLst>
      <p:ext uri="{BB962C8B-B14F-4D97-AF65-F5344CB8AC3E}">
        <p14:creationId xmlns:p14="http://schemas.microsoft.com/office/powerpoint/2010/main" val="39263527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600"/>
          </a:xfrm>
          <a:gradFill>
            <a:gsLst>
              <a:gs pos="0">
                <a:schemeClr val="accent1">
                  <a:tint val="66000"/>
                  <a:satMod val="160000"/>
                </a:schemeClr>
              </a:gs>
              <a:gs pos="50000">
                <a:schemeClr val="accent1">
                  <a:tint val="44500"/>
                  <a:satMod val="160000"/>
                </a:schemeClr>
              </a:gs>
              <a:gs pos="100000">
                <a:schemeClr val="accent1">
                  <a:lumMod val="60000"/>
                  <a:lumOff val="40000"/>
                </a:schemeClr>
              </a:gs>
            </a:gsLst>
            <a:lin ang="5400000" scaled="0"/>
          </a:gradFill>
        </p:spPr>
        <p:txBody>
          <a:bodyPr>
            <a:noAutofit/>
          </a:bodyPr>
          <a:lstStyle/>
          <a:p>
            <a:r>
              <a:rPr lang="en-US" sz="3200" dirty="0" smtClean="0"/>
              <a:t>How to Handle the Death of an Employee</a:t>
            </a:r>
            <a:br>
              <a:rPr lang="en-US" sz="3200" dirty="0" smtClean="0"/>
            </a:br>
            <a:r>
              <a:rPr lang="en-US" sz="1800" dirty="0" smtClean="0"/>
              <a:t>Raymond L. Hogge, Jr.</a:t>
            </a:r>
            <a:endParaRPr lang="en-US" sz="1800" dirty="0"/>
          </a:p>
        </p:txBody>
      </p:sp>
      <p:sp>
        <p:nvSpPr>
          <p:cNvPr id="3" name="Subtitle 2"/>
          <p:cNvSpPr>
            <a:spLocks noGrp="1"/>
          </p:cNvSpPr>
          <p:nvPr>
            <p:ph type="subTitle" idx="1"/>
          </p:nvPr>
        </p:nvSpPr>
        <p:spPr>
          <a:xfrm>
            <a:off x="457200" y="1219200"/>
            <a:ext cx="8229600" cy="5181600"/>
          </a:xfrm>
        </p:spPr>
        <p:txBody>
          <a:bodyPr>
            <a:normAutofit/>
          </a:bodyPr>
          <a:lstStyle/>
          <a:p>
            <a:r>
              <a:rPr lang="en-US" b="1" dirty="0" smtClean="0">
                <a:solidFill>
                  <a:schemeClr val="accent1">
                    <a:lumMod val="75000"/>
                  </a:schemeClr>
                </a:solidFill>
              </a:rPr>
              <a:t>Initial Communications</a:t>
            </a:r>
          </a:p>
          <a:p>
            <a:pPr algn="l"/>
            <a:r>
              <a:rPr lang="en-US" sz="2800" dirty="0" smtClean="0">
                <a:solidFill>
                  <a:schemeClr val="accent1">
                    <a:lumMod val="75000"/>
                  </a:schemeClr>
                </a:solidFill>
              </a:rPr>
              <a:t>Communications with Employees</a:t>
            </a:r>
          </a:p>
          <a:p>
            <a:pPr marL="457200" indent="-457200" algn="l">
              <a:buFont typeface="Arial" panose="020B0604020202020204" pitchFamily="34" charset="0"/>
              <a:buChar char="•"/>
            </a:pPr>
            <a:r>
              <a:rPr lang="en-US" sz="2800" dirty="0" smtClean="0">
                <a:solidFill>
                  <a:schemeClr val="accent1">
                    <a:lumMod val="75000"/>
                  </a:schemeClr>
                </a:solidFill>
              </a:rPr>
              <a:t>Funeral</a:t>
            </a:r>
          </a:p>
          <a:p>
            <a:pPr marL="914400" lvl="1" indent="-457200" algn="l">
              <a:buFont typeface="Arial" panose="020B0604020202020204" pitchFamily="34" charset="0"/>
              <a:buChar char="•"/>
            </a:pPr>
            <a:r>
              <a:rPr lang="en-US" sz="2400" dirty="0" smtClean="0">
                <a:solidFill>
                  <a:schemeClr val="accent1">
                    <a:lumMod val="75000"/>
                  </a:schemeClr>
                </a:solidFill>
              </a:rPr>
              <a:t>If coworkers are welcome at funeral, inform them of when and where funeral will be held</a:t>
            </a:r>
          </a:p>
          <a:p>
            <a:pPr marL="914400" lvl="1" indent="-457200" algn="l">
              <a:buFont typeface="Arial" panose="020B0604020202020204" pitchFamily="34" charset="0"/>
              <a:buChar char="•"/>
            </a:pPr>
            <a:r>
              <a:rPr lang="en-US" sz="2400" dirty="0" smtClean="0">
                <a:solidFill>
                  <a:schemeClr val="accent1">
                    <a:lumMod val="75000"/>
                  </a:schemeClr>
                </a:solidFill>
              </a:rPr>
              <a:t>If family prefers coworkers not attend, inform employees that the funeral is private</a:t>
            </a:r>
          </a:p>
          <a:p>
            <a:pPr marL="914400" lvl="1" indent="-457200" algn="l">
              <a:buFont typeface="Arial" panose="020B0604020202020204" pitchFamily="34" charset="0"/>
              <a:buChar char="•"/>
            </a:pPr>
            <a:r>
              <a:rPr lang="en-US" sz="2400" dirty="0" smtClean="0">
                <a:solidFill>
                  <a:schemeClr val="accent1">
                    <a:lumMod val="75000"/>
                  </a:schemeClr>
                </a:solidFill>
              </a:rPr>
              <a:t>Inform employees regarding sympathy cards, flowers, and remembrances</a:t>
            </a:r>
          </a:p>
          <a:p>
            <a:pPr marL="914400" lvl="1" indent="-457200" algn="l">
              <a:buFont typeface="Arial" panose="020B0604020202020204" pitchFamily="34" charset="0"/>
              <a:buChar char="•"/>
            </a:pPr>
            <a:r>
              <a:rPr lang="en-US" sz="2400" dirty="0" smtClean="0">
                <a:solidFill>
                  <a:schemeClr val="accent1">
                    <a:lumMod val="75000"/>
                  </a:schemeClr>
                </a:solidFill>
              </a:rPr>
              <a:t>Inform employees of time-off policies  for attending funeral</a:t>
            </a:r>
          </a:p>
          <a:p>
            <a:pPr marL="914400" lvl="1" indent="-457200" algn="l">
              <a:buFont typeface="Arial" panose="020B0604020202020204" pitchFamily="34" charset="0"/>
              <a:buChar char="•"/>
            </a:pPr>
            <a:endParaRPr lang="en-US" sz="2400" dirty="0">
              <a:solidFill>
                <a:schemeClr val="accent1">
                  <a:lumMod val="75000"/>
                </a:schemeClr>
              </a:solidFill>
            </a:endParaRPr>
          </a:p>
        </p:txBody>
      </p:sp>
    </p:spTree>
    <p:extLst>
      <p:ext uri="{BB962C8B-B14F-4D97-AF65-F5344CB8AC3E}">
        <p14:creationId xmlns:p14="http://schemas.microsoft.com/office/powerpoint/2010/main" val="560393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404</TotalTime>
  <Words>2500</Words>
  <Application>Microsoft Office PowerPoint</Application>
  <PresentationFormat>On-screen Show (4:3)</PresentationFormat>
  <Paragraphs>425</Paragraphs>
  <Slides>61</Slides>
  <Notes>1</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Office Theme</vt:lpstr>
      <vt:lpstr>How to Handle the Death of an Employee  Raymond L. Hogge, Jr. Hogge Law Attorneys and Counselors at Law 500 E. Plume Street, Suite 800 Norfolk, Virginia 23510 (757) 961-5400 www.VirginiaLaborLaw.com   This presentation is intended solely for informational purposes. It does not offered as legal advice.</vt:lpstr>
      <vt:lpstr>How to Handle the Death of an Employee Raymond L. Hogge, Jr.</vt:lpstr>
      <vt:lpstr>How to Handle the Death of an Employee Raymond L. Hogge, Jr.</vt:lpstr>
      <vt:lpstr>How to Handle the Death of an Employee Raymond L. Hogge, Jr.</vt:lpstr>
      <vt:lpstr>How to Handle the Death of an Employee Raymond L. Hogge, Jr.</vt:lpstr>
      <vt:lpstr>How to Handle the Death of an Employee Raymond L. Hogge, Jr.</vt:lpstr>
      <vt:lpstr>How to Handle the Death of an Employee Raymond L. Hogge, Jr.</vt:lpstr>
      <vt:lpstr>How to Handle the Death of an Employee Raymond L. Hogge, Jr.</vt:lpstr>
      <vt:lpstr>How to Handle the Death of an Employee Raymond L. Hogge, Jr.</vt:lpstr>
      <vt:lpstr>How to Handle the Death of an Employee Raymond L. Hogge, Jr.</vt:lpstr>
      <vt:lpstr>How to Handle the Death of an Employee Raymond L. Hogge, Jr.</vt:lpstr>
      <vt:lpstr>How to Handle the Death of an Employee Raymond L. Hogge, Jr.</vt:lpstr>
      <vt:lpstr>How to Handle the Death of an Employee Raymond L. Hogge, Jr.</vt:lpstr>
      <vt:lpstr>How to Handle the Death of an Employee Raymond L. Hogge, Jr.</vt:lpstr>
      <vt:lpstr>How to Handle the Death of an Employee Raymond L. Hogge, Jr.</vt:lpstr>
      <vt:lpstr>How to Handle the Death of an Employee Raymond L. Hogge, Jr.</vt:lpstr>
      <vt:lpstr>How to Handle the Death of an Employee Raymond L. Hogge, Jr.</vt:lpstr>
      <vt:lpstr>How to Handle the Death of an Employee Raymond L. Hogge, Jr.</vt:lpstr>
      <vt:lpstr>How to Handle the Death of an Employee Raymond L. Hogge, Jr.</vt:lpstr>
      <vt:lpstr>How to Handle the Death of an Employee Raymond L. Hogge, Jr.</vt:lpstr>
      <vt:lpstr>How to Handle the Death of an Employee Raymond L. Hogge, Jr.</vt:lpstr>
      <vt:lpstr>How to Handle the Death of an Employee Raymond L. Hogge, Jr.</vt:lpstr>
      <vt:lpstr>How to Handle the Death of an Employee Raymond L. Hogge, Jr.</vt:lpstr>
      <vt:lpstr>How to Handle the Death of an Employee Raymond L. Hogge, Jr.</vt:lpstr>
      <vt:lpstr>How to Handle the Death of an Employee Raymond L. Hogge, Jr.</vt:lpstr>
      <vt:lpstr>How to Handle the Death of an Employee Raymond L. Hogge, Jr.</vt:lpstr>
      <vt:lpstr>How to Handle the Death of an Employee Raymond L. Hogge, Jr.</vt:lpstr>
      <vt:lpstr>How to Handle the Death of an Employee Raymond L. Hogge, Jr.</vt:lpstr>
      <vt:lpstr>How to Handle the Death of an Employee Raymond L. Hogge, Jr.</vt:lpstr>
      <vt:lpstr>How to Handle the Death of an Employee Raymond L. Hogge, Jr.</vt:lpstr>
      <vt:lpstr>How to Handle the Death of an Employee Raymond L. Hogge, Jr.</vt:lpstr>
      <vt:lpstr>How to Handle the Death of an Employee Raymond L. Hogge, Jr.</vt:lpstr>
      <vt:lpstr>How to Handle the Death of an Employee Raymond L. Hogge, Jr.</vt:lpstr>
      <vt:lpstr>How to Handle the Death of an Employee Raymond L. Hogge, Jr.</vt:lpstr>
      <vt:lpstr>How to Handle the Death of an Employee Raymond L. Hogge, Jr.</vt:lpstr>
      <vt:lpstr>How to Handle the Death of an Employee Raymond L. Hogge, Jr.</vt:lpstr>
      <vt:lpstr>How to Handle the Death of an Employee Raymond L. Hogge, Jr.</vt:lpstr>
      <vt:lpstr>How to Handle the Death of an Employee Raymond L. Hogge, Jr.</vt:lpstr>
      <vt:lpstr>How to Handle the Death of an Employee Raymond L. Hogge, Jr.</vt:lpstr>
      <vt:lpstr>How to Handle the Death of an Employee Raymond L. Hogge, Jr.</vt:lpstr>
      <vt:lpstr>How to Handle the Death of an Employee Raymond L. Hogge, Jr.</vt:lpstr>
      <vt:lpstr>How to Handle the Death of an Employee Raymond L. Hogge, Jr.</vt:lpstr>
      <vt:lpstr>How to Handle the Death of an Employee Raymond L. Hogge, Jr.</vt:lpstr>
      <vt:lpstr>How to Handle the Death of an Employee Raymond L. Hogge, Jr.</vt:lpstr>
      <vt:lpstr>How to Handle the Death of an Employee Raymond L. Hogge, Jr.</vt:lpstr>
      <vt:lpstr>How to Handle the Death of an Employee Raymond L. Hogge, Jr.</vt:lpstr>
      <vt:lpstr>How to Handle the Death of an Employee Raymond L. Hogge, Jr.</vt:lpstr>
      <vt:lpstr>How to Handle the Death of an Employee Raymond L. Hogge, Jr.</vt:lpstr>
      <vt:lpstr>How to Handle the Death of an Employee Raymond L. Hogge, Jr.</vt:lpstr>
      <vt:lpstr>How to Handle the Death of an Employee Raymond L. Hogge, Jr.</vt:lpstr>
      <vt:lpstr>How to Handle the Death of an Employee Raymond L. Hogge, Jr.</vt:lpstr>
      <vt:lpstr>How to Handle the Death of an Employee Raymond L. Hogge, Jr.</vt:lpstr>
      <vt:lpstr>How to Handle the Death of an Employee Raymond L. Hogge, Jr.</vt:lpstr>
      <vt:lpstr>How to Handle the Death of an Employee Raymond L. Hogge, Jr.</vt:lpstr>
      <vt:lpstr>How to Handle the Death of an Employee Raymond L. Hogge, Jr.</vt:lpstr>
      <vt:lpstr>How to Handle the Death of an Employee Raymond L. Hogge, Jr.</vt:lpstr>
      <vt:lpstr>How to Handle the Death of an Employee Raymond L. Hogge, Jr.</vt:lpstr>
      <vt:lpstr>How to Handle the Death of an Employee Raymond L. Hogge, Jr.</vt:lpstr>
      <vt:lpstr>How to Handle the Death of an Employee Raymond L. Hogge, Jr.</vt:lpstr>
      <vt:lpstr>How to Handle the Death of an Employee Raymond L. Hogge, Jr.</vt:lpstr>
      <vt:lpstr>How to Handle the Death of an Employee Raymond L. Hogge, Jr.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Handle the Death of an Employee Raymond L. Hogge, Jr.</dc:title>
  <dc:creator>Raymond L. Hogge, Jr.</dc:creator>
  <cp:lastModifiedBy>Raymond L. Hogge, Jr.</cp:lastModifiedBy>
  <cp:revision>113</cp:revision>
  <dcterms:created xsi:type="dcterms:W3CDTF">2015-07-09T12:36:27Z</dcterms:created>
  <dcterms:modified xsi:type="dcterms:W3CDTF">2015-07-15T13:46:57Z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