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handoutMasterIdLst>
    <p:handoutMasterId r:id="rId79"/>
  </p:handoutMasterIdLst>
  <p:sldIdLst>
    <p:sldId id="266" r:id="rId2"/>
    <p:sldId id="322" r:id="rId3"/>
    <p:sldId id="321" r:id="rId4"/>
    <p:sldId id="294" r:id="rId5"/>
    <p:sldId id="295" r:id="rId6"/>
    <p:sldId id="296" r:id="rId7"/>
    <p:sldId id="274" r:id="rId8"/>
    <p:sldId id="292" r:id="rId9"/>
    <p:sldId id="297" r:id="rId10"/>
    <p:sldId id="324" r:id="rId11"/>
    <p:sldId id="326" r:id="rId12"/>
    <p:sldId id="329" r:id="rId13"/>
    <p:sldId id="330" r:id="rId14"/>
    <p:sldId id="327" r:id="rId15"/>
    <p:sldId id="328" r:id="rId16"/>
    <p:sldId id="325" r:id="rId17"/>
    <p:sldId id="331" r:id="rId18"/>
    <p:sldId id="332" r:id="rId19"/>
    <p:sldId id="333" r:id="rId20"/>
    <p:sldId id="334" r:id="rId21"/>
    <p:sldId id="335" r:id="rId22"/>
    <p:sldId id="336" r:id="rId23"/>
    <p:sldId id="337" r:id="rId24"/>
    <p:sldId id="338" r:id="rId25"/>
    <p:sldId id="293" r:id="rId26"/>
    <p:sldId id="268" r:id="rId27"/>
    <p:sldId id="270" r:id="rId28"/>
    <p:sldId id="271" r:id="rId29"/>
    <p:sldId id="272" r:id="rId30"/>
    <p:sldId id="269" r:id="rId31"/>
    <p:sldId id="275" r:id="rId32"/>
    <p:sldId id="277" r:id="rId33"/>
    <p:sldId id="278" r:id="rId34"/>
    <p:sldId id="279" r:id="rId35"/>
    <p:sldId id="280" r:id="rId36"/>
    <p:sldId id="276" r:id="rId37"/>
    <p:sldId id="282" r:id="rId38"/>
    <p:sldId id="284" r:id="rId39"/>
    <p:sldId id="285" r:id="rId40"/>
    <p:sldId id="286" r:id="rId41"/>
    <p:sldId id="288" r:id="rId42"/>
    <p:sldId id="289" r:id="rId43"/>
    <p:sldId id="290" r:id="rId44"/>
    <p:sldId id="281" r:id="rId45"/>
    <p:sldId id="264" r:id="rId46"/>
    <p:sldId id="265" r:id="rId47"/>
    <p:sldId id="267" r:id="rId48"/>
    <p:sldId id="298" r:id="rId49"/>
    <p:sldId id="273" r:id="rId50"/>
    <p:sldId id="299" r:id="rId51"/>
    <p:sldId id="300" r:id="rId52"/>
    <p:sldId id="301" r:id="rId53"/>
    <p:sldId id="302" r:id="rId54"/>
    <p:sldId id="260" r:id="rId55"/>
    <p:sldId id="303" r:id="rId56"/>
    <p:sldId id="304" r:id="rId57"/>
    <p:sldId id="305" r:id="rId58"/>
    <p:sldId id="306" r:id="rId59"/>
    <p:sldId id="307" r:id="rId60"/>
    <p:sldId id="309" r:id="rId61"/>
    <p:sldId id="308" r:id="rId62"/>
    <p:sldId id="311" r:id="rId63"/>
    <p:sldId id="310" r:id="rId64"/>
    <p:sldId id="261" r:id="rId65"/>
    <p:sldId id="312" r:id="rId66"/>
    <p:sldId id="313" r:id="rId67"/>
    <p:sldId id="314" r:id="rId68"/>
    <p:sldId id="262" r:id="rId69"/>
    <p:sldId id="316" r:id="rId70"/>
    <p:sldId id="315" r:id="rId71"/>
    <p:sldId id="317" r:id="rId72"/>
    <p:sldId id="318" r:id="rId73"/>
    <p:sldId id="263" r:id="rId74"/>
    <p:sldId id="319" r:id="rId75"/>
    <p:sldId id="320" r:id="rId76"/>
    <p:sldId id="323" r:id="rId7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74" autoAdjust="0"/>
    <p:restoredTop sz="94646" autoAdjust="0"/>
  </p:normalViewPr>
  <p:slideViewPr>
    <p:cSldViewPr>
      <p:cViewPr varScale="1">
        <p:scale>
          <a:sx n="60" d="100"/>
          <a:sy n="60" d="100"/>
        </p:scale>
        <p:origin x="-1344"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301C74-7E13-483C-B6F7-CC8D184C72DD}" type="datetimeFigureOut">
              <a:rPr lang="en-US" smtClean="0"/>
              <a:t>8/14/2014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AF739F-625B-4E61-9BE4-68FAF5083E08}" type="slidenum">
              <a:rPr lang="en-US" smtClean="0"/>
              <a:t>‹#›</a:t>
            </a:fld>
            <a:endParaRPr lang="en-US" dirty="0"/>
          </a:p>
        </p:txBody>
      </p:sp>
    </p:spTree>
    <p:extLst>
      <p:ext uri="{BB962C8B-B14F-4D97-AF65-F5344CB8AC3E}">
        <p14:creationId xmlns:p14="http://schemas.microsoft.com/office/powerpoint/2010/main" val="2803348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369CB5-11E6-447A-9FAE-1C6D7AEB7A95}" type="datetimeFigureOut">
              <a:rPr lang="en-US" smtClean="0"/>
              <a:t>8/14/2014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BDE074-0BF6-4686-B579-A2CDC20E6DAF}" type="slidenum">
              <a:rPr lang="en-US" smtClean="0"/>
              <a:t>‹#›</a:t>
            </a:fld>
            <a:endParaRPr lang="en-US" dirty="0"/>
          </a:p>
        </p:txBody>
      </p:sp>
    </p:spTree>
    <p:extLst>
      <p:ext uri="{BB962C8B-B14F-4D97-AF65-F5344CB8AC3E}">
        <p14:creationId xmlns:p14="http://schemas.microsoft.com/office/powerpoint/2010/main" val="1340316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1</a:t>
            </a:fld>
            <a:endParaRPr lang="en-US" dirty="0"/>
          </a:p>
        </p:txBody>
      </p:sp>
    </p:spTree>
    <p:extLst>
      <p:ext uri="{BB962C8B-B14F-4D97-AF65-F5344CB8AC3E}">
        <p14:creationId xmlns:p14="http://schemas.microsoft.com/office/powerpoint/2010/main" val="2978258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10</a:t>
            </a:fld>
            <a:endParaRPr lang="en-US" dirty="0"/>
          </a:p>
        </p:txBody>
      </p:sp>
    </p:spTree>
    <p:extLst>
      <p:ext uri="{BB962C8B-B14F-4D97-AF65-F5344CB8AC3E}">
        <p14:creationId xmlns:p14="http://schemas.microsoft.com/office/powerpoint/2010/main" val="1733250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11</a:t>
            </a:fld>
            <a:endParaRPr lang="en-US" dirty="0"/>
          </a:p>
        </p:txBody>
      </p:sp>
    </p:spTree>
    <p:extLst>
      <p:ext uri="{BB962C8B-B14F-4D97-AF65-F5344CB8AC3E}">
        <p14:creationId xmlns:p14="http://schemas.microsoft.com/office/powerpoint/2010/main" val="4238378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12</a:t>
            </a:fld>
            <a:endParaRPr lang="en-US" dirty="0"/>
          </a:p>
        </p:txBody>
      </p:sp>
    </p:spTree>
    <p:extLst>
      <p:ext uri="{BB962C8B-B14F-4D97-AF65-F5344CB8AC3E}">
        <p14:creationId xmlns:p14="http://schemas.microsoft.com/office/powerpoint/2010/main" val="781404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13</a:t>
            </a:fld>
            <a:endParaRPr lang="en-US" dirty="0"/>
          </a:p>
        </p:txBody>
      </p:sp>
    </p:spTree>
    <p:extLst>
      <p:ext uri="{BB962C8B-B14F-4D97-AF65-F5344CB8AC3E}">
        <p14:creationId xmlns:p14="http://schemas.microsoft.com/office/powerpoint/2010/main" val="1504266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14</a:t>
            </a:fld>
            <a:endParaRPr lang="en-US" dirty="0"/>
          </a:p>
        </p:txBody>
      </p:sp>
    </p:spTree>
    <p:extLst>
      <p:ext uri="{BB962C8B-B14F-4D97-AF65-F5344CB8AC3E}">
        <p14:creationId xmlns:p14="http://schemas.microsoft.com/office/powerpoint/2010/main" val="19444430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15</a:t>
            </a:fld>
            <a:endParaRPr lang="en-US" dirty="0"/>
          </a:p>
        </p:txBody>
      </p:sp>
    </p:spTree>
    <p:extLst>
      <p:ext uri="{BB962C8B-B14F-4D97-AF65-F5344CB8AC3E}">
        <p14:creationId xmlns:p14="http://schemas.microsoft.com/office/powerpoint/2010/main" val="692096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16</a:t>
            </a:fld>
            <a:endParaRPr lang="en-US" dirty="0"/>
          </a:p>
        </p:txBody>
      </p:sp>
    </p:spTree>
    <p:extLst>
      <p:ext uri="{BB962C8B-B14F-4D97-AF65-F5344CB8AC3E}">
        <p14:creationId xmlns:p14="http://schemas.microsoft.com/office/powerpoint/2010/main" val="11051685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17</a:t>
            </a:fld>
            <a:endParaRPr lang="en-US" dirty="0"/>
          </a:p>
        </p:txBody>
      </p:sp>
    </p:spTree>
    <p:extLst>
      <p:ext uri="{BB962C8B-B14F-4D97-AF65-F5344CB8AC3E}">
        <p14:creationId xmlns:p14="http://schemas.microsoft.com/office/powerpoint/2010/main" val="7879215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18</a:t>
            </a:fld>
            <a:endParaRPr lang="en-US" dirty="0"/>
          </a:p>
        </p:txBody>
      </p:sp>
    </p:spTree>
    <p:extLst>
      <p:ext uri="{BB962C8B-B14F-4D97-AF65-F5344CB8AC3E}">
        <p14:creationId xmlns:p14="http://schemas.microsoft.com/office/powerpoint/2010/main" val="3114171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19</a:t>
            </a:fld>
            <a:endParaRPr lang="en-US" dirty="0"/>
          </a:p>
        </p:txBody>
      </p:sp>
    </p:spTree>
    <p:extLst>
      <p:ext uri="{BB962C8B-B14F-4D97-AF65-F5344CB8AC3E}">
        <p14:creationId xmlns:p14="http://schemas.microsoft.com/office/powerpoint/2010/main" val="1849898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2</a:t>
            </a:fld>
            <a:endParaRPr lang="en-US" dirty="0"/>
          </a:p>
        </p:txBody>
      </p:sp>
    </p:spTree>
    <p:extLst>
      <p:ext uri="{BB962C8B-B14F-4D97-AF65-F5344CB8AC3E}">
        <p14:creationId xmlns:p14="http://schemas.microsoft.com/office/powerpoint/2010/main" val="29912433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20</a:t>
            </a:fld>
            <a:endParaRPr lang="en-US" dirty="0"/>
          </a:p>
        </p:txBody>
      </p:sp>
    </p:spTree>
    <p:extLst>
      <p:ext uri="{BB962C8B-B14F-4D97-AF65-F5344CB8AC3E}">
        <p14:creationId xmlns:p14="http://schemas.microsoft.com/office/powerpoint/2010/main" val="11398863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21</a:t>
            </a:fld>
            <a:endParaRPr lang="en-US" dirty="0"/>
          </a:p>
        </p:txBody>
      </p:sp>
    </p:spTree>
    <p:extLst>
      <p:ext uri="{BB962C8B-B14F-4D97-AF65-F5344CB8AC3E}">
        <p14:creationId xmlns:p14="http://schemas.microsoft.com/office/powerpoint/2010/main" val="27406837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22</a:t>
            </a:fld>
            <a:endParaRPr lang="en-US" dirty="0"/>
          </a:p>
        </p:txBody>
      </p:sp>
    </p:spTree>
    <p:extLst>
      <p:ext uri="{BB962C8B-B14F-4D97-AF65-F5344CB8AC3E}">
        <p14:creationId xmlns:p14="http://schemas.microsoft.com/office/powerpoint/2010/main" val="17937191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23</a:t>
            </a:fld>
            <a:endParaRPr lang="en-US" dirty="0"/>
          </a:p>
        </p:txBody>
      </p:sp>
    </p:spTree>
    <p:extLst>
      <p:ext uri="{BB962C8B-B14F-4D97-AF65-F5344CB8AC3E}">
        <p14:creationId xmlns:p14="http://schemas.microsoft.com/office/powerpoint/2010/main" val="4584947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24</a:t>
            </a:fld>
            <a:endParaRPr lang="en-US" dirty="0"/>
          </a:p>
        </p:txBody>
      </p:sp>
    </p:spTree>
    <p:extLst>
      <p:ext uri="{BB962C8B-B14F-4D97-AF65-F5344CB8AC3E}">
        <p14:creationId xmlns:p14="http://schemas.microsoft.com/office/powerpoint/2010/main" val="10735792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25</a:t>
            </a:fld>
            <a:endParaRPr lang="en-US" dirty="0"/>
          </a:p>
        </p:txBody>
      </p:sp>
    </p:spTree>
    <p:extLst>
      <p:ext uri="{BB962C8B-B14F-4D97-AF65-F5344CB8AC3E}">
        <p14:creationId xmlns:p14="http://schemas.microsoft.com/office/powerpoint/2010/main" val="7915061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26</a:t>
            </a:fld>
            <a:endParaRPr lang="en-US" dirty="0"/>
          </a:p>
        </p:txBody>
      </p:sp>
    </p:spTree>
    <p:extLst>
      <p:ext uri="{BB962C8B-B14F-4D97-AF65-F5344CB8AC3E}">
        <p14:creationId xmlns:p14="http://schemas.microsoft.com/office/powerpoint/2010/main" val="37097030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27</a:t>
            </a:fld>
            <a:endParaRPr lang="en-US" dirty="0"/>
          </a:p>
        </p:txBody>
      </p:sp>
    </p:spTree>
    <p:extLst>
      <p:ext uri="{BB962C8B-B14F-4D97-AF65-F5344CB8AC3E}">
        <p14:creationId xmlns:p14="http://schemas.microsoft.com/office/powerpoint/2010/main" val="39906990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28</a:t>
            </a:fld>
            <a:endParaRPr lang="en-US" dirty="0"/>
          </a:p>
        </p:txBody>
      </p:sp>
    </p:spTree>
    <p:extLst>
      <p:ext uri="{BB962C8B-B14F-4D97-AF65-F5344CB8AC3E}">
        <p14:creationId xmlns:p14="http://schemas.microsoft.com/office/powerpoint/2010/main" val="23093157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29</a:t>
            </a:fld>
            <a:endParaRPr lang="en-US" dirty="0"/>
          </a:p>
        </p:txBody>
      </p:sp>
    </p:spTree>
    <p:extLst>
      <p:ext uri="{BB962C8B-B14F-4D97-AF65-F5344CB8AC3E}">
        <p14:creationId xmlns:p14="http://schemas.microsoft.com/office/powerpoint/2010/main" val="4085993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3</a:t>
            </a:fld>
            <a:endParaRPr lang="en-US" dirty="0"/>
          </a:p>
        </p:txBody>
      </p:sp>
    </p:spTree>
    <p:extLst>
      <p:ext uri="{BB962C8B-B14F-4D97-AF65-F5344CB8AC3E}">
        <p14:creationId xmlns:p14="http://schemas.microsoft.com/office/powerpoint/2010/main" val="31737628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30</a:t>
            </a:fld>
            <a:endParaRPr lang="en-US" dirty="0"/>
          </a:p>
        </p:txBody>
      </p:sp>
    </p:spTree>
    <p:extLst>
      <p:ext uri="{BB962C8B-B14F-4D97-AF65-F5344CB8AC3E}">
        <p14:creationId xmlns:p14="http://schemas.microsoft.com/office/powerpoint/2010/main" val="7214694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31</a:t>
            </a:fld>
            <a:endParaRPr lang="en-US" dirty="0"/>
          </a:p>
        </p:txBody>
      </p:sp>
    </p:spTree>
    <p:extLst>
      <p:ext uri="{BB962C8B-B14F-4D97-AF65-F5344CB8AC3E}">
        <p14:creationId xmlns:p14="http://schemas.microsoft.com/office/powerpoint/2010/main" val="22971277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32</a:t>
            </a:fld>
            <a:endParaRPr lang="en-US" dirty="0"/>
          </a:p>
        </p:txBody>
      </p:sp>
    </p:spTree>
    <p:extLst>
      <p:ext uri="{BB962C8B-B14F-4D97-AF65-F5344CB8AC3E}">
        <p14:creationId xmlns:p14="http://schemas.microsoft.com/office/powerpoint/2010/main" val="1047128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33</a:t>
            </a:fld>
            <a:endParaRPr lang="en-US" dirty="0"/>
          </a:p>
        </p:txBody>
      </p:sp>
    </p:spTree>
    <p:extLst>
      <p:ext uri="{BB962C8B-B14F-4D97-AF65-F5344CB8AC3E}">
        <p14:creationId xmlns:p14="http://schemas.microsoft.com/office/powerpoint/2010/main" val="35978166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34</a:t>
            </a:fld>
            <a:endParaRPr lang="en-US" dirty="0"/>
          </a:p>
        </p:txBody>
      </p:sp>
    </p:spTree>
    <p:extLst>
      <p:ext uri="{BB962C8B-B14F-4D97-AF65-F5344CB8AC3E}">
        <p14:creationId xmlns:p14="http://schemas.microsoft.com/office/powerpoint/2010/main" val="7792771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35</a:t>
            </a:fld>
            <a:endParaRPr lang="en-US" dirty="0"/>
          </a:p>
        </p:txBody>
      </p:sp>
    </p:spTree>
    <p:extLst>
      <p:ext uri="{BB962C8B-B14F-4D97-AF65-F5344CB8AC3E}">
        <p14:creationId xmlns:p14="http://schemas.microsoft.com/office/powerpoint/2010/main" val="28843339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36</a:t>
            </a:fld>
            <a:endParaRPr lang="en-US" dirty="0"/>
          </a:p>
        </p:txBody>
      </p:sp>
    </p:spTree>
    <p:extLst>
      <p:ext uri="{BB962C8B-B14F-4D97-AF65-F5344CB8AC3E}">
        <p14:creationId xmlns:p14="http://schemas.microsoft.com/office/powerpoint/2010/main" val="7526093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37</a:t>
            </a:fld>
            <a:endParaRPr lang="en-US" dirty="0"/>
          </a:p>
        </p:txBody>
      </p:sp>
    </p:spTree>
    <p:extLst>
      <p:ext uri="{BB962C8B-B14F-4D97-AF65-F5344CB8AC3E}">
        <p14:creationId xmlns:p14="http://schemas.microsoft.com/office/powerpoint/2010/main" val="40761405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38</a:t>
            </a:fld>
            <a:endParaRPr lang="en-US" dirty="0"/>
          </a:p>
        </p:txBody>
      </p:sp>
    </p:spTree>
    <p:extLst>
      <p:ext uri="{BB962C8B-B14F-4D97-AF65-F5344CB8AC3E}">
        <p14:creationId xmlns:p14="http://schemas.microsoft.com/office/powerpoint/2010/main" val="20720895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39</a:t>
            </a:fld>
            <a:endParaRPr lang="en-US" dirty="0"/>
          </a:p>
        </p:txBody>
      </p:sp>
    </p:spTree>
    <p:extLst>
      <p:ext uri="{BB962C8B-B14F-4D97-AF65-F5344CB8AC3E}">
        <p14:creationId xmlns:p14="http://schemas.microsoft.com/office/powerpoint/2010/main" val="1430243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4</a:t>
            </a:fld>
            <a:endParaRPr lang="en-US" dirty="0"/>
          </a:p>
        </p:txBody>
      </p:sp>
    </p:spTree>
    <p:extLst>
      <p:ext uri="{BB962C8B-B14F-4D97-AF65-F5344CB8AC3E}">
        <p14:creationId xmlns:p14="http://schemas.microsoft.com/office/powerpoint/2010/main" val="4841363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40</a:t>
            </a:fld>
            <a:endParaRPr lang="en-US" dirty="0"/>
          </a:p>
        </p:txBody>
      </p:sp>
    </p:spTree>
    <p:extLst>
      <p:ext uri="{BB962C8B-B14F-4D97-AF65-F5344CB8AC3E}">
        <p14:creationId xmlns:p14="http://schemas.microsoft.com/office/powerpoint/2010/main" val="28414478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41</a:t>
            </a:fld>
            <a:endParaRPr lang="en-US" dirty="0"/>
          </a:p>
        </p:txBody>
      </p:sp>
    </p:spTree>
    <p:extLst>
      <p:ext uri="{BB962C8B-B14F-4D97-AF65-F5344CB8AC3E}">
        <p14:creationId xmlns:p14="http://schemas.microsoft.com/office/powerpoint/2010/main" val="6090189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42</a:t>
            </a:fld>
            <a:endParaRPr lang="en-US" dirty="0"/>
          </a:p>
        </p:txBody>
      </p:sp>
    </p:spTree>
    <p:extLst>
      <p:ext uri="{BB962C8B-B14F-4D97-AF65-F5344CB8AC3E}">
        <p14:creationId xmlns:p14="http://schemas.microsoft.com/office/powerpoint/2010/main" val="10652419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43</a:t>
            </a:fld>
            <a:endParaRPr lang="en-US" dirty="0"/>
          </a:p>
        </p:txBody>
      </p:sp>
    </p:spTree>
    <p:extLst>
      <p:ext uri="{BB962C8B-B14F-4D97-AF65-F5344CB8AC3E}">
        <p14:creationId xmlns:p14="http://schemas.microsoft.com/office/powerpoint/2010/main" val="103743508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44</a:t>
            </a:fld>
            <a:endParaRPr lang="en-US" dirty="0"/>
          </a:p>
        </p:txBody>
      </p:sp>
    </p:spTree>
    <p:extLst>
      <p:ext uri="{BB962C8B-B14F-4D97-AF65-F5344CB8AC3E}">
        <p14:creationId xmlns:p14="http://schemas.microsoft.com/office/powerpoint/2010/main" val="36067295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45</a:t>
            </a:fld>
            <a:endParaRPr lang="en-US" dirty="0"/>
          </a:p>
        </p:txBody>
      </p:sp>
    </p:spTree>
    <p:extLst>
      <p:ext uri="{BB962C8B-B14F-4D97-AF65-F5344CB8AC3E}">
        <p14:creationId xmlns:p14="http://schemas.microsoft.com/office/powerpoint/2010/main" val="36322313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46</a:t>
            </a:fld>
            <a:endParaRPr lang="en-US" dirty="0"/>
          </a:p>
        </p:txBody>
      </p:sp>
    </p:spTree>
    <p:extLst>
      <p:ext uri="{BB962C8B-B14F-4D97-AF65-F5344CB8AC3E}">
        <p14:creationId xmlns:p14="http://schemas.microsoft.com/office/powerpoint/2010/main" val="419120609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47</a:t>
            </a:fld>
            <a:endParaRPr lang="en-US" dirty="0"/>
          </a:p>
        </p:txBody>
      </p:sp>
    </p:spTree>
    <p:extLst>
      <p:ext uri="{BB962C8B-B14F-4D97-AF65-F5344CB8AC3E}">
        <p14:creationId xmlns:p14="http://schemas.microsoft.com/office/powerpoint/2010/main" val="130837441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48</a:t>
            </a:fld>
            <a:endParaRPr lang="en-US" dirty="0"/>
          </a:p>
        </p:txBody>
      </p:sp>
    </p:spTree>
    <p:extLst>
      <p:ext uri="{BB962C8B-B14F-4D97-AF65-F5344CB8AC3E}">
        <p14:creationId xmlns:p14="http://schemas.microsoft.com/office/powerpoint/2010/main" val="71467748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49</a:t>
            </a:fld>
            <a:endParaRPr lang="en-US" dirty="0"/>
          </a:p>
        </p:txBody>
      </p:sp>
    </p:spTree>
    <p:extLst>
      <p:ext uri="{BB962C8B-B14F-4D97-AF65-F5344CB8AC3E}">
        <p14:creationId xmlns:p14="http://schemas.microsoft.com/office/powerpoint/2010/main" val="3073460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5</a:t>
            </a:fld>
            <a:endParaRPr lang="en-US" dirty="0"/>
          </a:p>
        </p:txBody>
      </p:sp>
    </p:spTree>
    <p:extLst>
      <p:ext uri="{BB962C8B-B14F-4D97-AF65-F5344CB8AC3E}">
        <p14:creationId xmlns:p14="http://schemas.microsoft.com/office/powerpoint/2010/main" val="206939498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50</a:t>
            </a:fld>
            <a:endParaRPr lang="en-US" dirty="0"/>
          </a:p>
        </p:txBody>
      </p:sp>
    </p:spTree>
    <p:extLst>
      <p:ext uri="{BB962C8B-B14F-4D97-AF65-F5344CB8AC3E}">
        <p14:creationId xmlns:p14="http://schemas.microsoft.com/office/powerpoint/2010/main" val="301773353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51</a:t>
            </a:fld>
            <a:endParaRPr lang="en-US" dirty="0"/>
          </a:p>
        </p:txBody>
      </p:sp>
    </p:spTree>
    <p:extLst>
      <p:ext uri="{BB962C8B-B14F-4D97-AF65-F5344CB8AC3E}">
        <p14:creationId xmlns:p14="http://schemas.microsoft.com/office/powerpoint/2010/main" val="35772338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52</a:t>
            </a:fld>
            <a:endParaRPr lang="en-US" dirty="0"/>
          </a:p>
        </p:txBody>
      </p:sp>
    </p:spTree>
    <p:extLst>
      <p:ext uri="{BB962C8B-B14F-4D97-AF65-F5344CB8AC3E}">
        <p14:creationId xmlns:p14="http://schemas.microsoft.com/office/powerpoint/2010/main" val="194447891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53</a:t>
            </a:fld>
            <a:endParaRPr lang="en-US" dirty="0"/>
          </a:p>
        </p:txBody>
      </p:sp>
    </p:spTree>
    <p:extLst>
      <p:ext uri="{BB962C8B-B14F-4D97-AF65-F5344CB8AC3E}">
        <p14:creationId xmlns:p14="http://schemas.microsoft.com/office/powerpoint/2010/main" val="215342327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54</a:t>
            </a:fld>
            <a:endParaRPr lang="en-US" dirty="0"/>
          </a:p>
        </p:txBody>
      </p:sp>
    </p:spTree>
    <p:extLst>
      <p:ext uri="{BB962C8B-B14F-4D97-AF65-F5344CB8AC3E}">
        <p14:creationId xmlns:p14="http://schemas.microsoft.com/office/powerpoint/2010/main" val="307941160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55</a:t>
            </a:fld>
            <a:endParaRPr lang="en-US" dirty="0"/>
          </a:p>
        </p:txBody>
      </p:sp>
    </p:spTree>
    <p:extLst>
      <p:ext uri="{BB962C8B-B14F-4D97-AF65-F5344CB8AC3E}">
        <p14:creationId xmlns:p14="http://schemas.microsoft.com/office/powerpoint/2010/main" val="393786806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56</a:t>
            </a:fld>
            <a:endParaRPr lang="en-US" dirty="0"/>
          </a:p>
        </p:txBody>
      </p:sp>
    </p:spTree>
    <p:extLst>
      <p:ext uri="{BB962C8B-B14F-4D97-AF65-F5344CB8AC3E}">
        <p14:creationId xmlns:p14="http://schemas.microsoft.com/office/powerpoint/2010/main" val="81432234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57</a:t>
            </a:fld>
            <a:endParaRPr lang="en-US" dirty="0"/>
          </a:p>
        </p:txBody>
      </p:sp>
    </p:spTree>
    <p:extLst>
      <p:ext uri="{BB962C8B-B14F-4D97-AF65-F5344CB8AC3E}">
        <p14:creationId xmlns:p14="http://schemas.microsoft.com/office/powerpoint/2010/main" val="26808553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58</a:t>
            </a:fld>
            <a:endParaRPr lang="en-US" dirty="0"/>
          </a:p>
        </p:txBody>
      </p:sp>
    </p:spTree>
    <p:extLst>
      <p:ext uri="{BB962C8B-B14F-4D97-AF65-F5344CB8AC3E}">
        <p14:creationId xmlns:p14="http://schemas.microsoft.com/office/powerpoint/2010/main" val="429228128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59</a:t>
            </a:fld>
            <a:endParaRPr lang="en-US" dirty="0"/>
          </a:p>
        </p:txBody>
      </p:sp>
    </p:spTree>
    <p:extLst>
      <p:ext uri="{BB962C8B-B14F-4D97-AF65-F5344CB8AC3E}">
        <p14:creationId xmlns:p14="http://schemas.microsoft.com/office/powerpoint/2010/main" val="2532308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6</a:t>
            </a:fld>
            <a:endParaRPr lang="en-US" dirty="0"/>
          </a:p>
        </p:txBody>
      </p:sp>
    </p:spTree>
    <p:extLst>
      <p:ext uri="{BB962C8B-B14F-4D97-AF65-F5344CB8AC3E}">
        <p14:creationId xmlns:p14="http://schemas.microsoft.com/office/powerpoint/2010/main" val="272862622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60</a:t>
            </a:fld>
            <a:endParaRPr lang="en-US" dirty="0"/>
          </a:p>
        </p:txBody>
      </p:sp>
    </p:spTree>
    <p:extLst>
      <p:ext uri="{BB962C8B-B14F-4D97-AF65-F5344CB8AC3E}">
        <p14:creationId xmlns:p14="http://schemas.microsoft.com/office/powerpoint/2010/main" val="255744739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61</a:t>
            </a:fld>
            <a:endParaRPr lang="en-US" dirty="0"/>
          </a:p>
        </p:txBody>
      </p:sp>
    </p:spTree>
    <p:extLst>
      <p:ext uri="{BB962C8B-B14F-4D97-AF65-F5344CB8AC3E}">
        <p14:creationId xmlns:p14="http://schemas.microsoft.com/office/powerpoint/2010/main" val="222614064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62</a:t>
            </a:fld>
            <a:endParaRPr lang="en-US" dirty="0"/>
          </a:p>
        </p:txBody>
      </p:sp>
    </p:spTree>
    <p:extLst>
      <p:ext uri="{BB962C8B-B14F-4D97-AF65-F5344CB8AC3E}">
        <p14:creationId xmlns:p14="http://schemas.microsoft.com/office/powerpoint/2010/main" val="246519514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63</a:t>
            </a:fld>
            <a:endParaRPr lang="en-US" dirty="0"/>
          </a:p>
        </p:txBody>
      </p:sp>
    </p:spTree>
    <p:extLst>
      <p:ext uri="{BB962C8B-B14F-4D97-AF65-F5344CB8AC3E}">
        <p14:creationId xmlns:p14="http://schemas.microsoft.com/office/powerpoint/2010/main" val="134419213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64</a:t>
            </a:fld>
            <a:endParaRPr lang="en-US" dirty="0"/>
          </a:p>
        </p:txBody>
      </p:sp>
    </p:spTree>
    <p:extLst>
      <p:ext uri="{BB962C8B-B14F-4D97-AF65-F5344CB8AC3E}">
        <p14:creationId xmlns:p14="http://schemas.microsoft.com/office/powerpoint/2010/main" val="366808486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65</a:t>
            </a:fld>
            <a:endParaRPr lang="en-US" dirty="0"/>
          </a:p>
        </p:txBody>
      </p:sp>
    </p:spTree>
    <p:extLst>
      <p:ext uri="{BB962C8B-B14F-4D97-AF65-F5344CB8AC3E}">
        <p14:creationId xmlns:p14="http://schemas.microsoft.com/office/powerpoint/2010/main" val="191569174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66</a:t>
            </a:fld>
            <a:endParaRPr lang="en-US" dirty="0"/>
          </a:p>
        </p:txBody>
      </p:sp>
    </p:spTree>
    <p:extLst>
      <p:ext uri="{BB962C8B-B14F-4D97-AF65-F5344CB8AC3E}">
        <p14:creationId xmlns:p14="http://schemas.microsoft.com/office/powerpoint/2010/main" val="372720518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67</a:t>
            </a:fld>
            <a:endParaRPr lang="en-US" dirty="0"/>
          </a:p>
        </p:txBody>
      </p:sp>
    </p:spTree>
    <p:extLst>
      <p:ext uri="{BB962C8B-B14F-4D97-AF65-F5344CB8AC3E}">
        <p14:creationId xmlns:p14="http://schemas.microsoft.com/office/powerpoint/2010/main" val="169021642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68</a:t>
            </a:fld>
            <a:endParaRPr lang="en-US" dirty="0"/>
          </a:p>
        </p:txBody>
      </p:sp>
    </p:spTree>
    <p:extLst>
      <p:ext uri="{BB962C8B-B14F-4D97-AF65-F5344CB8AC3E}">
        <p14:creationId xmlns:p14="http://schemas.microsoft.com/office/powerpoint/2010/main" val="340659351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69</a:t>
            </a:fld>
            <a:endParaRPr lang="en-US" dirty="0"/>
          </a:p>
        </p:txBody>
      </p:sp>
    </p:spTree>
    <p:extLst>
      <p:ext uri="{BB962C8B-B14F-4D97-AF65-F5344CB8AC3E}">
        <p14:creationId xmlns:p14="http://schemas.microsoft.com/office/powerpoint/2010/main" val="3887806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7</a:t>
            </a:fld>
            <a:endParaRPr lang="en-US" dirty="0"/>
          </a:p>
        </p:txBody>
      </p:sp>
    </p:spTree>
    <p:extLst>
      <p:ext uri="{BB962C8B-B14F-4D97-AF65-F5344CB8AC3E}">
        <p14:creationId xmlns:p14="http://schemas.microsoft.com/office/powerpoint/2010/main" val="146959968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70</a:t>
            </a:fld>
            <a:endParaRPr lang="en-US" dirty="0"/>
          </a:p>
        </p:txBody>
      </p:sp>
    </p:spTree>
    <p:extLst>
      <p:ext uri="{BB962C8B-B14F-4D97-AF65-F5344CB8AC3E}">
        <p14:creationId xmlns:p14="http://schemas.microsoft.com/office/powerpoint/2010/main" val="290226663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71</a:t>
            </a:fld>
            <a:endParaRPr lang="en-US" dirty="0"/>
          </a:p>
        </p:txBody>
      </p:sp>
    </p:spTree>
    <p:extLst>
      <p:ext uri="{BB962C8B-B14F-4D97-AF65-F5344CB8AC3E}">
        <p14:creationId xmlns:p14="http://schemas.microsoft.com/office/powerpoint/2010/main" val="65675859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72</a:t>
            </a:fld>
            <a:endParaRPr lang="en-US" dirty="0"/>
          </a:p>
        </p:txBody>
      </p:sp>
    </p:spTree>
    <p:extLst>
      <p:ext uri="{BB962C8B-B14F-4D97-AF65-F5344CB8AC3E}">
        <p14:creationId xmlns:p14="http://schemas.microsoft.com/office/powerpoint/2010/main" val="45559123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73</a:t>
            </a:fld>
            <a:endParaRPr lang="en-US" dirty="0"/>
          </a:p>
        </p:txBody>
      </p:sp>
    </p:spTree>
    <p:extLst>
      <p:ext uri="{BB962C8B-B14F-4D97-AF65-F5344CB8AC3E}">
        <p14:creationId xmlns:p14="http://schemas.microsoft.com/office/powerpoint/2010/main" val="201731231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74</a:t>
            </a:fld>
            <a:endParaRPr lang="en-US" dirty="0"/>
          </a:p>
        </p:txBody>
      </p:sp>
    </p:spTree>
    <p:extLst>
      <p:ext uri="{BB962C8B-B14F-4D97-AF65-F5344CB8AC3E}">
        <p14:creationId xmlns:p14="http://schemas.microsoft.com/office/powerpoint/2010/main" val="222760159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75</a:t>
            </a:fld>
            <a:endParaRPr lang="en-US" dirty="0"/>
          </a:p>
        </p:txBody>
      </p:sp>
    </p:spTree>
    <p:extLst>
      <p:ext uri="{BB962C8B-B14F-4D97-AF65-F5344CB8AC3E}">
        <p14:creationId xmlns:p14="http://schemas.microsoft.com/office/powerpoint/2010/main" val="32537212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76</a:t>
            </a:fld>
            <a:endParaRPr lang="en-US" dirty="0"/>
          </a:p>
        </p:txBody>
      </p:sp>
    </p:spTree>
    <p:extLst>
      <p:ext uri="{BB962C8B-B14F-4D97-AF65-F5344CB8AC3E}">
        <p14:creationId xmlns:p14="http://schemas.microsoft.com/office/powerpoint/2010/main" val="2925729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8</a:t>
            </a:fld>
            <a:endParaRPr lang="en-US" dirty="0"/>
          </a:p>
        </p:txBody>
      </p:sp>
    </p:spTree>
    <p:extLst>
      <p:ext uri="{BB962C8B-B14F-4D97-AF65-F5344CB8AC3E}">
        <p14:creationId xmlns:p14="http://schemas.microsoft.com/office/powerpoint/2010/main" val="2645032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DE074-0BF6-4686-B579-A2CDC20E6DAF}" type="slidenum">
              <a:rPr lang="en-US" smtClean="0"/>
              <a:t>9</a:t>
            </a:fld>
            <a:endParaRPr lang="en-US" dirty="0"/>
          </a:p>
        </p:txBody>
      </p:sp>
    </p:spTree>
    <p:extLst>
      <p:ext uri="{BB962C8B-B14F-4D97-AF65-F5344CB8AC3E}">
        <p14:creationId xmlns:p14="http://schemas.microsoft.com/office/powerpoint/2010/main" val="3228974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910DC1-8876-4BE6-962C-8D8F17034AD9}" type="datetimeFigureOut">
              <a:rPr lang="en-US" smtClean="0"/>
              <a:t>8/14/2014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5C407-4197-4857-BBC7-2A80348213C9}" type="slidenum">
              <a:rPr lang="en-US" smtClean="0"/>
              <a:t>‹#›</a:t>
            </a:fld>
            <a:endParaRPr lang="en-US" dirty="0"/>
          </a:p>
        </p:txBody>
      </p:sp>
    </p:spTree>
    <p:extLst>
      <p:ext uri="{BB962C8B-B14F-4D97-AF65-F5344CB8AC3E}">
        <p14:creationId xmlns:p14="http://schemas.microsoft.com/office/powerpoint/2010/main" val="3010340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910DC1-8876-4BE6-962C-8D8F17034AD9}" type="datetimeFigureOut">
              <a:rPr lang="en-US" smtClean="0"/>
              <a:t>8/14/2014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5C407-4197-4857-BBC7-2A80348213C9}" type="slidenum">
              <a:rPr lang="en-US" smtClean="0"/>
              <a:t>‹#›</a:t>
            </a:fld>
            <a:endParaRPr lang="en-US" dirty="0"/>
          </a:p>
        </p:txBody>
      </p:sp>
    </p:spTree>
    <p:extLst>
      <p:ext uri="{BB962C8B-B14F-4D97-AF65-F5344CB8AC3E}">
        <p14:creationId xmlns:p14="http://schemas.microsoft.com/office/powerpoint/2010/main" val="3702307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910DC1-8876-4BE6-962C-8D8F17034AD9}" type="datetimeFigureOut">
              <a:rPr lang="en-US" smtClean="0"/>
              <a:t>8/14/2014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5C407-4197-4857-BBC7-2A80348213C9}" type="slidenum">
              <a:rPr lang="en-US" smtClean="0"/>
              <a:t>‹#›</a:t>
            </a:fld>
            <a:endParaRPr lang="en-US" dirty="0"/>
          </a:p>
        </p:txBody>
      </p:sp>
    </p:spTree>
    <p:extLst>
      <p:ext uri="{BB962C8B-B14F-4D97-AF65-F5344CB8AC3E}">
        <p14:creationId xmlns:p14="http://schemas.microsoft.com/office/powerpoint/2010/main" val="174320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910DC1-8876-4BE6-962C-8D8F17034AD9}" type="datetimeFigureOut">
              <a:rPr lang="en-US" smtClean="0"/>
              <a:t>8/14/2014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5C407-4197-4857-BBC7-2A80348213C9}" type="slidenum">
              <a:rPr lang="en-US" smtClean="0"/>
              <a:t>‹#›</a:t>
            </a:fld>
            <a:endParaRPr lang="en-US" dirty="0"/>
          </a:p>
        </p:txBody>
      </p:sp>
    </p:spTree>
    <p:extLst>
      <p:ext uri="{BB962C8B-B14F-4D97-AF65-F5344CB8AC3E}">
        <p14:creationId xmlns:p14="http://schemas.microsoft.com/office/powerpoint/2010/main" val="556015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910DC1-8876-4BE6-962C-8D8F17034AD9}" type="datetimeFigureOut">
              <a:rPr lang="en-US" smtClean="0"/>
              <a:t>8/14/2014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5C407-4197-4857-BBC7-2A80348213C9}" type="slidenum">
              <a:rPr lang="en-US" smtClean="0"/>
              <a:t>‹#›</a:t>
            </a:fld>
            <a:endParaRPr lang="en-US" dirty="0"/>
          </a:p>
        </p:txBody>
      </p:sp>
    </p:spTree>
    <p:extLst>
      <p:ext uri="{BB962C8B-B14F-4D97-AF65-F5344CB8AC3E}">
        <p14:creationId xmlns:p14="http://schemas.microsoft.com/office/powerpoint/2010/main" val="861204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910DC1-8876-4BE6-962C-8D8F17034AD9}" type="datetimeFigureOut">
              <a:rPr lang="en-US" smtClean="0"/>
              <a:t>8/14/2014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5C407-4197-4857-BBC7-2A80348213C9}" type="slidenum">
              <a:rPr lang="en-US" smtClean="0"/>
              <a:t>‹#›</a:t>
            </a:fld>
            <a:endParaRPr lang="en-US" dirty="0"/>
          </a:p>
        </p:txBody>
      </p:sp>
    </p:spTree>
    <p:extLst>
      <p:ext uri="{BB962C8B-B14F-4D97-AF65-F5344CB8AC3E}">
        <p14:creationId xmlns:p14="http://schemas.microsoft.com/office/powerpoint/2010/main" val="2803240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910DC1-8876-4BE6-962C-8D8F17034AD9}" type="datetimeFigureOut">
              <a:rPr lang="en-US" smtClean="0"/>
              <a:t>8/14/2014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F5C407-4197-4857-BBC7-2A80348213C9}" type="slidenum">
              <a:rPr lang="en-US" smtClean="0"/>
              <a:t>‹#›</a:t>
            </a:fld>
            <a:endParaRPr lang="en-US" dirty="0"/>
          </a:p>
        </p:txBody>
      </p:sp>
    </p:spTree>
    <p:extLst>
      <p:ext uri="{BB962C8B-B14F-4D97-AF65-F5344CB8AC3E}">
        <p14:creationId xmlns:p14="http://schemas.microsoft.com/office/powerpoint/2010/main" val="2457356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910DC1-8876-4BE6-962C-8D8F17034AD9}" type="datetimeFigureOut">
              <a:rPr lang="en-US" smtClean="0"/>
              <a:t>8/14/2014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F5C407-4197-4857-BBC7-2A80348213C9}" type="slidenum">
              <a:rPr lang="en-US" smtClean="0"/>
              <a:t>‹#›</a:t>
            </a:fld>
            <a:endParaRPr lang="en-US" dirty="0"/>
          </a:p>
        </p:txBody>
      </p:sp>
    </p:spTree>
    <p:extLst>
      <p:ext uri="{BB962C8B-B14F-4D97-AF65-F5344CB8AC3E}">
        <p14:creationId xmlns:p14="http://schemas.microsoft.com/office/powerpoint/2010/main" val="1341745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910DC1-8876-4BE6-962C-8D8F17034AD9}" type="datetimeFigureOut">
              <a:rPr lang="en-US" smtClean="0"/>
              <a:t>8/14/2014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F5C407-4197-4857-BBC7-2A80348213C9}" type="slidenum">
              <a:rPr lang="en-US" smtClean="0"/>
              <a:t>‹#›</a:t>
            </a:fld>
            <a:endParaRPr lang="en-US" dirty="0"/>
          </a:p>
        </p:txBody>
      </p:sp>
    </p:spTree>
    <p:extLst>
      <p:ext uri="{BB962C8B-B14F-4D97-AF65-F5344CB8AC3E}">
        <p14:creationId xmlns:p14="http://schemas.microsoft.com/office/powerpoint/2010/main" val="1162395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910DC1-8876-4BE6-962C-8D8F17034AD9}" type="datetimeFigureOut">
              <a:rPr lang="en-US" smtClean="0"/>
              <a:t>8/14/2014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5C407-4197-4857-BBC7-2A80348213C9}" type="slidenum">
              <a:rPr lang="en-US" smtClean="0"/>
              <a:t>‹#›</a:t>
            </a:fld>
            <a:endParaRPr lang="en-US" dirty="0"/>
          </a:p>
        </p:txBody>
      </p:sp>
    </p:spTree>
    <p:extLst>
      <p:ext uri="{BB962C8B-B14F-4D97-AF65-F5344CB8AC3E}">
        <p14:creationId xmlns:p14="http://schemas.microsoft.com/office/powerpoint/2010/main" val="3047356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910DC1-8876-4BE6-962C-8D8F17034AD9}" type="datetimeFigureOut">
              <a:rPr lang="en-US" smtClean="0"/>
              <a:t>8/14/2014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5C407-4197-4857-BBC7-2A80348213C9}" type="slidenum">
              <a:rPr lang="en-US" smtClean="0"/>
              <a:t>‹#›</a:t>
            </a:fld>
            <a:endParaRPr lang="en-US" dirty="0"/>
          </a:p>
        </p:txBody>
      </p:sp>
    </p:spTree>
    <p:extLst>
      <p:ext uri="{BB962C8B-B14F-4D97-AF65-F5344CB8AC3E}">
        <p14:creationId xmlns:p14="http://schemas.microsoft.com/office/powerpoint/2010/main" val="395433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910DC1-8876-4BE6-962C-8D8F17034AD9}" type="datetimeFigureOut">
              <a:rPr lang="en-US" smtClean="0"/>
              <a:t>8/14/2014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5C407-4197-4857-BBC7-2A80348213C9}" type="slidenum">
              <a:rPr lang="en-US" smtClean="0"/>
              <a:t>‹#›</a:t>
            </a:fld>
            <a:endParaRPr lang="en-US" dirty="0"/>
          </a:p>
        </p:txBody>
      </p:sp>
    </p:spTree>
    <p:extLst>
      <p:ext uri="{BB962C8B-B14F-4D97-AF65-F5344CB8AC3E}">
        <p14:creationId xmlns:p14="http://schemas.microsoft.com/office/powerpoint/2010/main" val="4265844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spcBef>
                <a:spcPts val="0"/>
              </a:spcBef>
            </a:pPr>
            <a:r>
              <a:rPr lang="en-US" sz="4000" b="1" dirty="0" smtClean="0">
                <a:solidFill>
                  <a:schemeClr val="tx2"/>
                </a:solidFill>
              </a:rPr>
              <a:t>IMPORTANT CONSIDERATIONS </a:t>
            </a:r>
          </a:p>
          <a:p>
            <a:pPr>
              <a:spcBef>
                <a:spcPts val="0"/>
              </a:spcBef>
            </a:pPr>
            <a:r>
              <a:rPr lang="en-US" sz="4000" b="1" dirty="0" smtClean="0">
                <a:solidFill>
                  <a:schemeClr val="tx2"/>
                </a:solidFill>
              </a:rPr>
              <a:t>IN CONDUCTING </a:t>
            </a:r>
          </a:p>
          <a:p>
            <a:pPr>
              <a:spcBef>
                <a:spcPts val="0"/>
              </a:spcBef>
            </a:pPr>
            <a:r>
              <a:rPr lang="en-US" sz="4000" b="1" dirty="0" smtClean="0">
                <a:solidFill>
                  <a:schemeClr val="tx2"/>
                </a:solidFill>
              </a:rPr>
              <a:t>WORKPLACE INVESTIGATIONS</a:t>
            </a:r>
          </a:p>
          <a:p>
            <a:pPr>
              <a:spcBef>
                <a:spcPts val="0"/>
              </a:spcBef>
            </a:pPr>
            <a:endParaRPr lang="en-US" sz="1200" dirty="0">
              <a:solidFill>
                <a:schemeClr val="tx2"/>
              </a:solidFill>
            </a:endParaRPr>
          </a:p>
          <a:p>
            <a:pPr>
              <a:spcBef>
                <a:spcPts val="0"/>
              </a:spcBef>
            </a:pPr>
            <a:endParaRPr lang="en-US" sz="1200" dirty="0" smtClean="0">
              <a:solidFill>
                <a:schemeClr val="tx2"/>
              </a:solidFill>
            </a:endParaRPr>
          </a:p>
          <a:p>
            <a:pPr>
              <a:spcBef>
                <a:spcPts val="0"/>
              </a:spcBef>
            </a:pPr>
            <a:r>
              <a:rPr lang="en-US" sz="2800" dirty="0" smtClean="0">
                <a:solidFill>
                  <a:schemeClr val="tx2"/>
                </a:solidFill>
              </a:rPr>
              <a:t>Raymond L. Hogge, Jr., Esq.</a:t>
            </a:r>
          </a:p>
          <a:p>
            <a:pPr>
              <a:spcBef>
                <a:spcPts val="0"/>
              </a:spcBef>
            </a:pPr>
            <a:r>
              <a:rPr lang="en-US" sz="2800" dirty="0" smtClean="0">
                <a:solidFill>
                  <a:schemeClr val="tx2"/>
                </a:solidFill>
              </a:rPr>
              <a:t>HOGGE LAW</a:t>
            </a:r>
          </a:p>
          <a:p>
            <a:pPr>
              <a:spcBef>
                <a:spcPts val="0"/>
              </a:spcBef>
            </a:pPr>
            <a:r>
              <a:rPr lang="en-US" sz="2800" dirty="0" smtClean="0">
                <a:solidFill>
                  <a:schemeClr val="tx2"/>
                </a:solidFill>
              </a:rPr>
              <a:t>Attorneys and Counselors at Law</a:t>
            </a:r>
          </a:p>
          <a:p>
            <a:pPr>
              <a:spcBef>
                <a:spcPts val="0"/>
              </a:spcBef>
            </a:pPr>
            <a:r>
              <a:rPr lang="en-US" sz="2800" dirty="0" smtClean="0">
                <a:solidFill>
                  <a:schemeClr val="tx2"/>
                </a:solidFill>
              </a:rPr>
              <a:t>500 E. Plume Street, Suite 800</a:t>
            </a:r>
          </a:p>
          <a:p>
            <a:pPr>
              <a:spcBef>
                <a:spcPts val="0"/>
              </a:spcBef>
            </a:pPr>
            <a:r>
              <a:rPr lang="en-US" sz="2800" dirty="0" smtClean="0">
                <a:solidFill>
                  <a:schemeClr val="tx2"/>
                </a:solidFill>
              </a:rPr>
              <a:t>Norfolk, Virginia 22510</a:t>
            </a:r>
          </a:p>
          <a:p>
            <a:pPr>
              <a:spcBef>
                <a:spcPts val="0"/>
              </a:spcBef>
            </a:pPr>
            <a:r>
              <a:rPr lang="en-US" sz="2800" dirty="0" smtClean="0">
                <a:solidFill>
                  <a:schemeClr val="tx2"/>
                </a:solidFill>
              </a:rPr>
              <a:t>(757) 961-5400</a:t>
            </a:r>
          </a:p>
          <a:p>
            <a:pPr>
              <a:spcBef>
                <a:spcPts val="0"/>
              </a:spcBef>
            </a:pPr>
            <a:r>
              <a:rPr lang="en-US" sz="2800" dirty="0" smtClean="0">
                <a:solidFill>
                  <a:schemeClr val="tx2"/>
                </a:solidFill>
              </a:rPr>
              <a:t>www.VirginiaLaborLaw.com</a:t>
            </a:r>
            <a:endParaRPr lang="en-US" sz="2800" dirty="0">
              <a:solidFill>
                <a:schemeClr val="tx2"/>
              </a:solidFill>
            </a:endParaRPr>
          </a:p>
          <a:p>
            <a:endParaRPr lang="en-US" dirty="0" smtClean="0">
              <a:solidFill>
                <a:schemeClr val="tx2"/>
              </a:solidFill>
            </a:endParaRPr>
          </a:p>
          <a:p>
            <a:endParaRPr lang="en-US" sz="1800" dirty="0">
              <a:solidFill>
                <a:schemeClr val="tx2"/>
              </a:solidFill>
            </a:endParaRPr>
          </a:p>
          <a:p>
            <a:endParaRPr lang="en-US" sz="1800" dirty="0" smtClean="0">
              <a:solidFill>
                <a:schemeClr val="tx2"/>
              </a:solidFill>
            </a:endParaRPr>
          </a:p>
          <a:p>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219205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smtClean="0">
                <a:solidFill>
                  <a:srgbClr val="1F497D"/>
                </a:solidFill>
              </a:rPr>
              <a:t>Public Sector Considerations</a:t>
            </a:r>
          </a:p>
          <a:p>
            <a:pPr lvl="0" algn="l"/>
            <a:r>
              <a:rPr lang="en-US" dirty="0" smtClean="0">
                <a:solidFill>
                  <a:schemeClr val="tx2"/>
                </a:solidFill>
              </a:rPr>
              <a:t>Law Enforcement </a:t>
            </a:r>
            <a:r>
              <a:rPr lang="en-US" dirty="0">
                <a:solidFill>
                  <a:schemeClr val="tx2"/>
                </a:solidFill>
              </a:rPr>
              <a:t>Officers Procedural Guarantee </a:t>
            </a:r>
            <a:r>
              <a:rPr lang="en-US" dirty="0" smtClean="0">
                <a:solidFill>
                  <a:schemeClr val="tx2"/>
                </a:solidFill>
              </a:rPr>
              <a:t>Act (“Police Officers’ Bill of Rights”)</a:t>
            </a:r>
          </a:p>
          <a:p>
            <a:pPr marL="457200" lvl="0" indent="-457200" algn="l">
              <a:buFont typeface="Arial" panose="020B0604020202020204" pitchFamily="34" charset="0"/>
              <a:buChar char="•"/>
            </a:pPr>
            <a:r>
              <a:rPr lang="en-US" dirty="0" smtClean="0">
                <a:solidFill>
                  <a:schemeClr val="tx2"/>
                </a:solidFill>
              </a:rPr>
              <a:t>Virginia Code § 9.1-500 et seq.</a:t>
            </a:r>
          </a:p>
          <a:p>
            <a:pPr marL="457200" lvl="0" indent="-457200" algn="l">
              <a:buFont typeface="Arial" panose="020B0604020202020204" pitchFamily="34" charset="0"/>
              <a:buChar char="•"/>
            </a:pPr>
            <a:r>
              <a:rPr lang="en-US" dirty="0" smtClean="0">
                <a:solidFill>
                  <a:schemeClr val="tx2"/>
                </a:solidFill>
              </a:rPr>
              <a:t>Applies to most police officers except chiefs</a:t>
            </a:r>
          </a:p>
          <a:p>
            <a:pPr marL="457200" lvl="0" indent="-457200" algn="l">
              <a:buFont typeface="Arial" panose="020B0604020202020204" pitchFamily="34" charset="0"/>
              <a:buChar char="•"/>
            </a:pPr>
            <a:r>
              <a:rPr lang="en-US" dirty="0" smtClean="0">
                <a:solidFill>
                  <a:schemeClr val="tx2"/>
                </a:solidFill>
              </a:rPr>
              <a:t>Does not apply to sheriffs and deputies</a:t>
            </a:r>
          </a:p>
          <a:p>
            <a:pPr marL="457200" lvl="0" indent="-457200" algn="l">
              <a:buFont typeface="Arial" panose="020B0604020202020204" pitchFamily="34" charset="0"/>
              <a:buChar char="•"/>
            </a:pPr>
            <a:r>
              <a:rPr lang="en-US" dirty="0" smtClean="0">
                <a:solidFill>
                  <a:schemeClr val="tx2"/>
                </a:solidFill>
              </a:rPr>
              <a:t>Applies to any investigation by law enforcement agency which could lead to dismissal, demotion, suspension, or punitive transfer</a:t>
            </a:r>
            <a:endParaRPr lang="en-US" dirty="0" smtClean="0">
              <a:solidFill>
                <a:schemeClr val="tx2"/>
              </a:solidFill>
            </a:endParaRPr>
          </a:p>
          <a:p>
            <a:pPr marL="457200" indent="-457200" algn="l">
              <a:buFont typeface="Arial" panose="020B0604020202020204" pitchFamily="34" charset="0"/>
              <a:buChar char="•"/>
            </a:pPr>
            <a:endParaRPr lang="en-US"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1502427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smtClean="0">
                <a:solidFill>
                  <a:srgbClr val="1F497D"/>
                </a:solidFill>
              </a:rPr>
              <a:t>Public Sector Considerations</a:t>
            </a:r>
          </a:p>
          <a:p>
            <a:pPr lvl="0" algn="l"/>
            <a:r>
              <a:rPr lang="en-US" dirty="0" smtClean="0">
                <a:solidFill>
                  <a:schemeClr val="tx2"/>
                </a:solidFill>
              </a:rPr>
              <a:t>Law Enforcement </a:t>
            </a:r>
            <a:r>
              <a:rPr lang="en-US" dirty="0">
                <a:solidFill>
                  <a:schemeClr val="tx2"/>
                </a:solidFill>
              </a:rPr>
              <a:t>Officers Procedural Guarantee </a:t>
            </a:r>
            <a:r>
              <a:rPr lang="en-US" dirty="0" smtClean="0">
                <a:solidFill>
                  <a:schemeClr val="tx2"/>
                </a:solidFill>
              </a:rPr>
              <a:t>Act (“Police Officers’ Bill of Rights”)</a:t>
            </a:r>
          </a:p>
          <a:p>
            <a:pPr marL="457200" lvl="0" indent="-457200" algn="l">
              <a:buFont typeface="Arial" panose="020B0604020202020204" pitchFamily="34" charset="0"/>
              <a:buChar char="•"/>
            </a:pPr>
            <a:r>
              <a:rPr lang="en-US" dirty="0" smtClean="0">
                <a:solidFill>
                  <a:schemeClr val="tx2"/>
                </a:solidFill>
              </a:rPr>
              <a:t>Before dismissal or discipline, officer under investigation must be notified in writing </a:t>
            </a:r>
            <a:r>
              <a:rPr lang="en-US" dirty="0" smtClean="0">
                <a:solidFill>
                  <a:schemeClr val="tx2"/>
                </a:solidFill>
              </a:rPr>
              <a:t>of all charges, the basis therefor, and the action which may be taken</a:t>
            </a:r>
          </a:p>
          <a:p>
            <a:pPr marL="457200" lvl="0" indent="-457200" algn="l">
              <a:buFont typeface="Arial" panose="020B0604020202020204" pitchFamily="34" charset="0"/>
              <a:buChar char="•"/>
            </a:pPr>
            <a:r>
              <a:rPr lang="en-US" dirty="0" smtClean="0">
                <a:solidFill>
                  <a:schemeClr val="tx2"/>
                </a:solidFill>
              </a:rPr>
              <a:t>Agency may immediately suspend officer without pay if continued presence on job is substantial and immediate threat, or for refusal to obey a direct order</a:t>
            </a: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11067403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smtClean="0">
                <a:solidFill>
                  <a:srgbClr val="1F497D"/>
                </a:solidFill>
              </a:rPr>
              <a:t>Public Sector Considerations</a:t>
            </a:r>
          </a:p>
          <a:p>
            <a:pPr lvl="0" algn="l"/>
            <a:r>
              <a:rPr lang="en-US" dirty="0" smtClean="0">
                <a:solidFill>
                  <a:schemeClr val="tx2"/>
                </a:solidFill>
              </a:rPr>
              <a:t>Law Enforcement </a:t>
            </a:r>
            <a:r>
              <a:rPr lang="en-US" dirty="0">
                <a:solidFill>
                  <a:schemeClr val="tx2"/>
                </a:solidFill>
              </a:rPr>
              <a:t>Officers Procedural Guarantee </a:t>
            </a:r>
            <a:r>
              <a:rPr lang="en-US" dirty="0" smtClean="0">
                <a:solidFill>
                  <a:schemeClr val="tx2"/>
                </a:solidFill>
              </a:rPr>
              <a:t>Act (“Police Officers’ Bill of Rights”)</a:t>
            </a:r>
          </a:p>
          <a:p>
            <a:pPr marL="457200" lvl="0" indent="-457200" algn="l">
              <a:buFont typeface="Arial" panose="020B0604020202020204" pitchFamily="34" charset="0"/>
              <a:buChar char="•"/>
            </a:pPr>
            <a:r>
              <a:rPr lang="en-US" dirty="0" smtClean="0">
                <a:solidFill>
                  <a:schemeClr val="tx2"/>
                </a:solidFill>
              </a:rPr>
              <a:t>Officer must be given at least 5 days to respond to the charges orally and in writing</a:t>
            </a:r>
          </a:p>
          <a:p>
            <a:pPr marL="457200" lvl="0" indent="-457200" algn="l">
              <a:buFont typeface="Arial" panose="020B0604020202020204" pitchFamily="34" charset="0"/>
              <a:buChar char="•"/>
            </a:pPr>
            <a:r>
              <a:rPr lang="en-US" dirty="0" smtClean="0">
                <a:solidFill>
                  <a:schemeClr val="tx2"/>
                </a:solidFill>
              </a:rPr>
              <a:t>Officer may be assisted by legal counsel </a:t>
            </a:r>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2618877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smtClean="0">
                <a:solidFill>
                  <a:srgbClr val="1F497D"/>
                </a:solidFill>
              </a:rPr>
              <a:t>Public Sector Considerations</a:t>
            </a:r>
          </a:p>
          <a:p>
            <a:pPr lvl="0" algn="l"/>
            <a:r>
              <a:rPr lang="en-US" dirty="0" smtClean="0">
                <a:solidFill>
                  <a:schemeClr val="tx2"/>
                </a:solidFill>
              </a:rPr>
              <a:t>Law Enforcement </a:t>
            </a:r>
            <a:r>
              <a:rPr lang="en-US" dirty="0">
                <a:solidFill>
                  <a:schemeClr val="tx2"/>
                </a:solidFill>
              </a:rPr>
              <a:t>Officers Procedural Guarantee </a:t>
            </a:r>
            <a:r>
              <a:rPr lang="en-US" dirty="0" smtClean="0">
                <a:solidFill>
                  <a:schemeClr val="tx2"/>
                </a:solidFill>
              </a:rPr>
              <a:t>Act (“Police Officers’ Bill of Rights”)</a:t>
            </a:r>
          </a:p>
          <a:p>
            <a:pPr marL="457200" lvl="0" indent="-457200" algn="l">
              <a:buFont typeface="Arial" panose="020B0604020202020204" pitchFamily="34" charset="0"/>
              <a:buChar char="•"/>
            </a:pPr>
            <a:r>
              <a:rPr lang="en-US" dirty="0" smtClean="0">
                <a:solidFill>
                  <a:schemeClr val="tx2"/>
                </a:solidFill>
              </a:rPr>
              <a:t>Officer cannot be required or asked to disclose officer’s or family’s property, income, sources of income, assets, debts, or personal expenditures unless the information is (a) related to the investigation, (b) </a:t>
            </a:r>
            <a:r>
              <a:rPr lang="en-US" dirty="0">
                <a:solidFill>
                  <a:schemeClr val="tx2"/>
                </a:solidFill>
              </a:rPr>
              <a:t>n</a:t>
            </a:r>
            <a:r>
              <a:rPr lang="en-US" dirty="0" smtClean="0">
                <a:solidFill>
                  <a:schemeClr val="tx2"/>
                </a:solidFill>
              </a:rPr>
              <a:t>ecessary to investigate conflict of interest, or (c) required by law</a:t>
            </a:r>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220698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smtClean="0">
                <a:solidFill>
                  <a:srgbClr val="1F497D"/>
                </a:solidFill>
              </a:rPr>
              <a:t>Public Sector Considerations</a:t>
            </a:r>
          </a:p>
          <a:p>
            <a:pPr lvl="0" algn="l"/>
            <a:r>
              <a:rPr lang="en-US" dirty="0" smtClean="0">
                <a:solidFill>
                  <a:schemeClr val="tx2"/>
                </a:solidFill>
              </a:rPr>
              <a:t>Law Enforcement </a:t>
            </a:r>
            <a:r>
              <a:rPr lang="en-US" dirty="0">
                <a:solidFill>
                  <a:schemeClr val="tx2"/>
                </a:solidFill>
              </a:rPr>
              <a:t>Officers Procedural Guarantee </a:t>
            </a:r>
            <a:r>
              <a:rPr lang="en-US" dirty="0" smtClean="0">
                <a:solidFill>
                  <a:schemeClr val="tx2"/>
                </a:solidFill>
              </a:rPr>
              <a:t>Act (“Police Officers’ Bill of Rights”)</a:t>
            </a:r>
          </a:p>
          <a:p>
            <a:pPr marL="457200" lvl="0" indent="-457200" algn="l">
              <a:buFont typeface="Arial" panose="020B0604020202020204" pitchFamily="34" charset="0"/>
              <a:buChar char="•"/>
            </a:pPr>
            <a:r>
              <a:rPr lang="en-US" dirty="0" smtClean="0">
                <a:solidFill>
                  <a:schemeClr val="tx2"/>
                </a:solidFill>
              </a:rPr>
              <a:t>Drug testing procedure established</a:t>
            </a:r>
          </a:p>
          <a:p>
            <a:pPr marL="457200" lvl="0" indent="-457200" algn="l">
              <a:buFont typeface="Arial" panose="020B0604020202020204" pitchFamily="34" charset="0"/>
              <a:buChar char="•"/>
            </a:pPr>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643883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smtClean="0">
                <a:solidFill>
                  <a:srgbClr val="1F497D"/>
                </a:solidFill>
              </a:rPr>
              <a:t>Public Sector Considerations</a:t>
            </a:r>
          </a:p>
          <a:p>
            <a:pPr lvl="0" algn="l"/>
            <a:r>
              <a:rPr lang="en-US" dirty="0" smtClean="0">
                <a:solidFill>
                  <a:schemeClr val="tx2"/>
                </a:solidFill>
              </a:rPr>
              <a:t>Law Enforcement </a:t>
            </a:r>
            <a:r>
              <a:rPr lang="en-US" dirty="0">
                <a:solidFill>
                  <a:schemeClr val="tx2"/>
                </a:solidFill>
              </a:rPr>
              <a:t>Officers Procedural Guarantee </a:t>
            </a:r>
            <a:r>
              <a:rPr lang="en-US" dirty="0" smtClean="0">
                <a:solidFill>
                  <a:schemeClr val="tx2"/>
                </a:solidFill>
              </a:rPr>
              <a:t>Act (“Police Officers’ Bill of Rights”)</a:t>
            </a:r>
          </a:p>
          <a:p>
            <a:pPr marL="457200" lvl="0" indent="-457200" algn="l">
              <a:buFont typeface="Arial" panose="020B0604020202020204" pitchFamily="34" charset="0"/>
              <a:buChar char="•"/>
            </a:pPr>
            <a:r>
              <a:rPr lang="en-US" dirty="0" smtClean="0">
                <a:solidFill>
                  <a:schemeClr val="tx2"/>
                </a:solidFill>
              </a:rPr>
              <a:t>Officer must be given written  notice of his right to initiate a grievance under applicable grievance procedure, and must be given copy of grievance procedure upon request</a:t>
            </a:r>
          </a:p>
          <a:p>
            <a:pPr marL="457200" lvl="0" indent="-457200" algn="l">
              <a:buFont typeface="Arial" panose="020B0604020202020204" pitchFamily="34" charset="0"/>
              <a:buChar char="•"/>
            </a:pPr>
            <a:r>
              <a:rPr lang="en-US" dirty="0" smtClean="0">
                <a:solidFill>
                  <a:schemeClr val="tx2"/>
                </a:solidFill>
              </a:rPr>
              <a:t>Office may proceed under grievance procedure, or law enforcement officers’ procedural guarantees (Va. Code § 9.1-504), but not both</a:t>
            </a:r>
          </a:p>
          <a:p>
            <a:pPr lvl="0"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2960593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smtClean="0">
                <a:solidFill>
                  <a:srgbClr val="1F497D"/>
                </a:solidFill>
              </a:rPr>
              <a:t>Public Sector Considerations</a:t>
            </a:r>
          </a:p>
          <a:p>
            <a:pPr lvl="0" algn="l"/>
            <a:r>
              <a:rPr lang="en-US" dirty="0" smtClean="0">
                <a:solidFill>
                  <a:schemeClr val="tx2"/>
                </a:solidFill>
              </a:rPr>
              <a:t>Law Enforcement </a:t>
            </a:r>
            <a:r>
              <a:rPr lang="en-US" dirty="0">
                <a:solidFill>
                  <a:schemeClr val="tx2"/>
                </a:solidFill>
              </a:rPr>
              <a:t>Officers Procedural Guarantee </a:t>
            </a:r>
            <a:r>
              <a:rPr lang="en-US" dirty="0" smtClean="0">
                <a:solidFill>
                  <a:schemeClr val="tx2"/>
                </a:solidFill>
              </a:rPr>
              <a:t>Act (“Police Officers’ Bill of Rights”)</a:t>
            </a:r>
          </a:p>
          <a:p>
            <a:pPr marL="457200" indent="-457200" algn="l">
              <a:buFont typeface="Arial" panose="020B0604020202020204" pitchFamily="34" charset="0"/>
              <a:buChar char="•"/>
            </a:pPr>
            <a:r>
              <a:rPr lang="en-US" dirty="0" smtClean="0">
                <a:solidFill>
                  <a:schemeClr val="tx2"/>
                </a:solidFill>
              </a:rPr>
              <a:t>Before questioning, officer under investigation must be informed of the nature of the investigation and the name and rank of any individual to be present </a:t>
            </a:r>
            <a:r>
              <a:rPr lang="en-US" dirty="0">
                <a:solidFill>
                  <a:schemeClr val="tx2"/>
                </a:solidFill>
              </a:rPr>
              <a:t>during </a:t>
            </a:r>
            <a:r>
              <a:rPr lang="en-US" dirty="0" smtClean="0">
                <a:solidFill>
                  <a:schemeClr val="tx2"/>
                </a:solidFill>
              </a:rPr>
              <a:t>questioning</a:t>
            </a:r>
          </a:p>
          <a:p>
            <a:pPr marL="457200" indent="-457200" algn="l">
              <a:buFont typeface="Arial" panose="020B0604020202020204" pitchFamily="34" charset="0"/>
              <a:buChar char="•"/>
            </a:pPr>
            <a:r>
              <a:rPr lang="en-US" dirty="0" smtClean="0">
                <a:solidFill>
                  <a:schemeClr val="tx2"/>
                </a:solidFill>
              </a:rPr>
              <a:t>Questioning </a:t>
            </a:r>
            <a:r>
              <a:rPr lang="en-US" dirty="0">
                <a:solidFill>
                  <a:schemeClr val="tx2"/>
                </a:solidFill>
              </a:rPr>
              <a:t>of officer under investigation must take place at reasonable time and place</a:t>
            </a:r>
          </a:p>
          <a:p>
            <a:pPr marL="457200" lvl="0" indent="-457200" algn="l">
              <a:buFont typeface="Arial" panose="020B0604020202020204" pitchFamily="34" charset="0"/>
              <a:buChar char="•"/>
            </a:pPr>
            <a:endParaRPr lang="en-US"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27022604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smtClean="0">
                <a:solidFill>
                  <a:srgbClr val="1F497D"/>
                </a:solidFill>
              </a:rPr>
              <a:t>Public Sector Considerations</a:t>
            </a:r>
          </a:p>
          <a:p>
            <a:pPr lvl="0" algn="l"/>
            <a:r>
              <a:rPr lang="en-US" dirty="0" smtClean="0">
                <a:solidFill>
                  <a:schemeClr val="tx2"/>
                </a:solidFill>
              </a:rPr>
              <a:t>Garrity Rights</a:t>
            </a:r>
          </a:p>
          <a:p>
            <a:pPr marL="457200" indent="-457200" algn="l">
              <a:buFont typeface="Arial" panose="020B0604020202020204" pitchFamily="34" charset="0"/>
              <a:buChar char="•"/>
            </a:pPr>
            <a:r>
              <a:rPr lang="en-US" dirty="0">
                <a:solidFill>
                  <a:schemeClr val="tx2"/>
                </a:solidFill>
              </a:rPr>
              <a:t>Public employees cannot be compelled to incriminate themselves during investigatory interviews conducted by their </a:t>
            </a:r>
            <a:r>
              <a:rPr lang="en-US" dirty="0" smtClean="0">
                <a:solidFill>
                  <a:schemeClr val="tx2"/>
                </a:solidFill>
              </a:rPr>
              <a:t>employer</a:t>
            </a:r>
          </a:p>
          <a:p>
            <a:pPr marL="457200" indent="-457200" algn="l">
              <a:buFont typeface="Arial" panose="020B0604020202020204" pitchFamily="34" charset="0"/>
              <a:buChar char="•"/>
            </a:pPr>
            <a:r>
              <a:rPr lang="en-US" dirty="0" smtClean="0">
                <a:solidFill>
                  <a:schemeClr val="tx2"/>
                </a:solidFill>
              </a:rPr>
              <a:t>Established by </a:t>
            </a:r>
            <a:r>
              <a:rPr lang="en-US" i="1" dirty="0" smtClean="0">
                <a:solidFill>
                  <a:schemeClr val="tx2"/>
                </a:solidFill>
              </a:rPr>
              <a:t>Garrity </a:t>
            </a:r>
            <a:r>
              <a:rPr lang="en-US" i="1" dirty="0">
                <a:solidFill>
                  <a:schemeClr val="tx2"/>
                </a:solidFill>
              </a:rPr>
              <a:t>v. New </a:t>
            </a:r>
            <a:r>
              <a:rPr lang="en-US" i="1" dirty="0" smtClean="0">
                <a:solidFill>
                  <a:schemeClr val="tx2"/>
                </a:solidFill>
              </a:rPr>
              <a:t>Jersey</a:t>
            </a:r>
            <a:r>
              <a:rPr lang="en-US" dirty="0" smtClean="0">
                <a:solidFill>
                  <a:schemeClr val="tx2"/>
                </a:solidFill>
              </a:rPr>
              <a:t>, 385 </a:t>
            </a:r>
            <a:r>
              <a:rPr lang="en-US" dirty="0">
                <a:solidFill>
                  <a:schemeClr val="tx2"/>
                </a:solidFill>
              </a:rPr>
              <a:t>U.S. 493 (1967</a:t>
            </a:r>
            <a:r>
              <a:rPr lang="en-US" dirty="0" smtClean="0">
                <a:solidFill>
                  <a:schemeClr val="tx2"/>
                </a:solidFill>
              </a:rPr>
              <a:t>)</a:t>
            </a:r>
          </a:p>
          <a:p>
            <a:pPr marL="457200" indent="-457200" algn="l">
              <a:buFont typeface="Arial" panose="020B0604020202020204" pitchFamily="34" charset="0"/>
              <a:buChar char="•"/>
            </a:pPr>
            <a:r>
              <a:rPr lang="en-US" dirty="0" smtClean="0">
                <a:solidFill>
                  <a:schemeClr val="tx2"/>
                </a:solidFill>
              </a:rPr>
              <a:t>Based on 5th Amendment constitutional right against self-incrimination</a:t>
            </a: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23822422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smtClean="0">
                <a:solidFill>
                  <a:srgbClr val="1F497D"/>
                </a:solidFill>
              </a:rPr>
              <a:t>Public Sector Considerations</a:t>
            </a:r>
          </a:p>
          <a:p>
            <a:pPr lvl="0" algn="l"/>
            <a:r>
              <a:rPr lang="en-US" dirty="0" smtClean="0">
                <a:solidFill>
                  <a:schemeClr val="tx2"/>
                </a:solidFill>
              </a:rPr>
              <a:t>Garrity Rights</a:t>
            </a:r>
          </a:p>
          <a:p>
            <a:pPr marL="457200" indent="-457200" algn="l">
              <a:buFont typeface="Arial" panose="020B0604020202020204" pitchFamily="34" charset="0"/>
              <a:buChar char="•"/>
            </a:pPr>
            <a:r>
              <a:rPr lang="en-US" dirty="0" smtClean="0">
                <a:solidFill>
                  <a:schemeClr val="tx2"/>
                </a:solidFill>
              </a:rPr>
              <a:t>Employer cannot force employee to waive Garrity rights under threat of termination</a:t>
            </a:r>
            <a:endParaRPr lang="en-US" dirty="0">
              <a:solidFill>
                <a:schemeClr val="tx2"/>
              </a:solidFill>
            </a:endParaRPr>
          </a:p>
          <a:p>
            <a:pPr marL="914400" lvl="1" indent="-457200" algn="l">
              <a:buFont typeface="Arial" panose="020B0604020202020204" pitchFamily="34" charset="0"/>
              <a:buChar char="•"/>
            </a:pPr>
            <a:r>
              <a:rPr lang="en-US" dirty="0" smtClean="0">
                <a:solidFill>
                  <a:schemeClr val="tx2"/>
                </a:solidFill>
              </a:rPr>
              <a:t>Established by </a:t>
            </a:r>
            <a:r>
              <a:rPr lang="en-US" i="1" dirty="0" smtClean="0">
                <a:solidFill>
                  <a:schemeClr val="tx2"/>
                </a:solidFill>
              </a:rPr>
              <a:t>Gardner </a:t>
            </a:r>
            <a:r>
              <a:rPr lang="en-US" i="1" dirty="0">
                <a:solidFill>
                  <a:schemeClr val="tx2"/>
                </a:solidFill>
              </a:rPr>
              <a:t>v. </a:t>
            </a:r>
            <a:r>
              <a:rPr lang="en-US" i="1" dirty="0" smtClean="0">
                <a:solidFill>
                  <a:schemeClr val="tx2"/>
                </a:solidFill>
              </a:rPr>
              <a:t>Broderick</a:t>
            </a:r>
            <a:r>
              <a:rPr lang="en-US" dirty="0" smtClean="0">
                <a:solidFill>
                  <a:schemeClr val="tx2"/>
                </a:solidFill>
              </a:rPr>
              <a:t>, 392 </a:t>
            </a:r>
            <a:r>
              <a:rPr lang="en-US" dirty="0">
                <a:solidFill>
                  <a:schemeClr val="tx2"/>
                </a:solidFill>
              </a:rPr>
              <a:t>U.S. 273 (1968)</a:t>
            </a:r>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29510768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smtClean="0">
                <a:solidFill>
                  <a:srgbClr val="1F497D"/>
                </a:solidFill>
              </a:rPr>
              <a:t>Public Sector Considerations</a:t>
            </a:r>
          </a:p>
          <a:p>
            <a:pPr lvl="0" algn="l"/>
            <a:r>
              <a:rPr lang="en-US" dirty="0" smtClean="0">
                <a:solidFill>
                  <a:schemeClr val="tx2"/>
                </a:solidFill>
              </a:rPr>
              <a:t>Garrity Rights</a:t>
            </a:r>
          </a:p>
          <a:p>
            <a:pPr marL="457200" indent="-457200" algn="l">
              <a:buFont typeface="Arial" panose="020B0604020202020204" pitchFamily="34" charset="0"/>
              <a:buChar char="•"/>
            </a:pPr>
            <a:r>
              <a:rPr lang="en-US" dirty="0" smtClean="0">
                <a:solidFill>
                  <a:schemeClr val="tx2"/>
                </a:solidFill>
              </a:rPr>
              <a:t>Employee cannot be fired for refusing to incriminate himself</a:t>
            </a:r>
            <a:endParaRPr lang="en-US" dirty="0">
              <a:solidFill>
                <a:schemeClr val="tx2"/>
              </a:solidFill>
            </a:endParaRPr>
          </a:p>
          <a:p>
            <a:pPr marL="914400" lvl="1" indent="-457200" algn="l">
              <a:buFont typeface="Arial" panose="020B0604020202020204" pitchFamily="34" charset="0"/>
              <a:buChar char="•"/>
            </a:pPr>
            <a:r>
              <a:rPr lang="en-US" dirty="0" smtClean="0">
                <a:solidFill>
                  <a:schemeClr val="tx2"/>
                </a:solidFill>
              </a:rPr>
              <a:t>Established by </a:t>
            </a:r>
            <a:r>
              <a:rPr lang="en-US" i="1" dirty="0">
                <a:solidFill>
                  <a:schemeClr val="tx2"/>
                </a:solidFill>
              </a:rPr>
              <a:t>Uniformed Sanitation Men Association v. Commissioner of </a:t>
            </a:r>
            <a:r>
              <a:rPr lang="en-US" i="1" dirty="0" smtClean="0">
                <a:solidFill>
                  <a:schemeClr val="tx2"/>
                </a:solidFill>
              </a:rPr>
              <a:t>Sanitation, 392 </a:t>
            </a:r>
            <a:r>
              <a:rPr lang="en-US" i="1" dirty="0">
                <a:solidFill>
                  <a:schemeClr val="tx2"/>
                </a:solidFill>
              </a:rPr>
              <a:t>U.S. 280 (1968)</a:t>
            </a:r>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3684232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sz="2800" b="1" dirty="0" smtClean="0">
                <a:solidFill>
                  <a:schemeClr val="tx2"/>
                </a:solidFill>
              </a:rPr>
              <a:t>DISCLAIMER:</a:t>
            </a:r>
          </a:p>
          <a:p>
            <a:r>
              <a:rPr lang="en-US" sz="2800" dirty="0" smtClean="0">
                <a:solidFill>
                  <a:schemeClr val="tx2"/>
                </a:solidFill>
              </a:rPr>
              <a:t>This presentation is intended solely for informational purposes, and does not constitute legal advice.</a:t>
            </a:r>
          </a:p>
          <a:p>
            <a:endParaRPr lang="en-US" sz="1800" dirty="0">
              <a:solidFill>
                <a:schemeClr val="tx2"/>
              </a:solidFill>
            </a:endParaRPr>
          </a:p>
          <a:p>
            <a:endParaRPr lang="en-US" sz="1800" dirty="0" smtClean="0">
              <a:solidFill>
                <a:schemeClr val="tx2"/>
              </a:solidFill>
            </a:endParaRPr>
          </a:p>
          <a:p>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1605371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smtClean="0">
                <a:solidFill>
                  <a:srgbClr val="1F497D"/>
                </a:solidFill>
              </a:rPr>
              <a:t>Public Sector Considerations</a:t>
            </a:r>
          </a:p>
          <a:p>
            <a:pPr lvl="0" algn="l"/>
            <a:r>
              <a:rPr lang="en-US" dirty="0" smtClean="0">
                <a:solidFill>
                  <a:schemeClr val="tx2"/>
                </a:solidFill>
              </a:rPr>
              <a:t>Garrity Rights</a:t>
            </a:r>
          </a:p>
          <a:p>
            <a:pPr marL="457200" indent="-457200" algn="l">
              <a:buFont typeface="Arial" panose="020B0604020202020204" pitchFamily="34" charset="0"/>
              <a:buChar char="•"/>
            </a:pPr>
            <a:r>
              <a:rPr lang="en-US" dirty="0" smtClean="0">
                <a:solidFill>
                  <a:schemeClr val="tx2"/>
                </a:solidFill>
              </a:rPr>
              <a:t>Employee can be fired for refusing to incriminate himself if his statements are immunized from prosecution</a:t>
            </a:r>
            <a:endParaRPr lang="en-US" dirty="0">
              <a:solidFill>
                <a:schemeClr val="tx2"/>
              </a:solidFill>
            </a:endParaRPr>
          </a:p>
          <a:p>
            <a:pPr marL="914400" lvl="1" indent="-457200" algn="l">
              <a:buFont typeface="Arial" panose="020B0604020202020204" pitchFamily="34" charset="0"/>
              <a:buChar char="•"/>
            </a:pPr>
            <a:r>
              <a:rPr lang="en-US" dirty="0" smtClean="0">
                <a:solidFill>
                  <a:schemeClr val="tx2"/>
                </a:solidFill>
              </a:rPr>
              <a:t>Established by </a:t>
            </a:r>
            <a:r>
              <a:rPr lang="en-US" i="1" dirty="0">
                <a:solidFill>
                  <a:schemeClr val="tx2"/>
                </a:solidFill>
              </a:rPr>
              <a:t>Uniformed Sanitation Men Association v. Commissioner of </a:t>
            </a:r>
            <a:r>
              <a:rPr lang="en-US" i="1" dirty="0" smtClean="0">
                <a:solidFill>
                  <a:schemeClr val="tx2"/>
                </a:solidFill>
              </a:rPr>
              <a:t>Sanitation, </a:t>
            </a:r>
            <a:r>
              <a:rPr lang="es-ES" i="1" dirty="0">
                <a:solidFill>
                  <a:schemeClr val="tx2"/>
                </a:solidFill>
              </a:rPr>
              <a:t>426 F.2d 619 (</a:t>
            </a:r>
            <a:r>
              <a:rPr lang="es-ES" i="1" dirty="0" smtClean="0">
                <a:solidFill>
                  <a:schemeClr val="tx2"/>
                </a:solidFill>
              </a:rPr>
              <a:t>2d </a:t>
            </a:r>
            <a:r>
              <a:rPr lang="es-ES" i="1" dirty="0">
                <a:solidFill>
                  <a:schemeClr val="tx2"/>
                </a:solidFill>
              </a:rPr>
              <a:t>Cir. 1970)</a:t>
            </a:r>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36250441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smtClean="0">
                <a:solidFill>
                  <a:srgbClr val="1F497D"/>
                </a:solidFill>
              </a:rPr>
              <a:t>Public Sector Considerations</a:t>
            </a:r>
          </a:p>
          <a:p>
            <a:pPr lvl="0" algn="l"/>
            <a:r>
              <a:rPr lang="en-US" dirty="0" smtClean="0">
                <a:solidFill>
                  <a:schemeClr val="tx2"/>
                </a:solidFill>
              </a:rPr>
              <a:t>Garrity Rights</a:t>
            </a:r>
          </a:p>
          <a:p>
            <a:pPr marL="457200" lvl="0" indent="-457200" algn="l">
              <a:buFont typeface="Arial" panose="020B0604020202020204" pitchFamily="34" charset="0"/>
              <a:buChar char="•"/>
            </a:pPr>
            <a:r>
              <a:rPr lang="en-US" dirty="0" smtClean="0">
                <a:solidFill>
                  <a:schemeClr val="tx2"/>
                </a:solidFill>
              </a:rPr>
              <a:t>To avoid Garrity problems consider using “Garrity notice” that nothing said by witness during interview can be used against the witness for purposes of criminal prosecution</a:t>
            </a:r>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4124885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smtClean="0">
                <a:solidFill>
                  <a:srgbClr val="1F497D"/>
                </a:solidFill>
              </a:rPr>
              <a:t>Public Sector Considerations</a:t>
            </a:r>
          </a:p>
          <a:p>
            <a:pPr lvl="0" algn="l"/>
            <a:r>
              <a:rPr lang="en-US" dirty="0" smtClean="0">
                <a:solidFill>
                  <a:schemeClr val="tx2"/>
                </a:solidFill>
              </a:rPr>
              <a:t>Loudermill Rights</a:t>
            </a:r>
          </a:p>
          <a:p>
            <a:pPr marL="457200" indent="-457200" algn="l">
              <a:buFont typeface="Arial" panose="020B0604020202020204" pitchFamily="34" charset="0"/>
              <a:buChar char="•"/>
            </a:pPr>
            <a:r>
              <a:rPr lang="en-US" dirty="0" smtClean="0">
                <a:solidFill>
                  <a:schemeClr val="tx2"/>
                </a:solidFill>
              </a:rPr>
              <a:t>Due </a:t>
            </a:r>
            <a:r>
              <a:rPr lang="en-US" dirty="0">
                <a:solidFill>
                  <a:schemeClr val="tx2"/>
                </a:solidFill>
              </a:rPr>
              <a:t>process </a:t>
            </a:r>
            <a:r>
              <a:rPr lang="en-US" dirty="0" smtClean="0">
                <a:solidFill>
                  <a:schemeClr val="tx2"/>
                </a:solidFill>
              </a:rPr>
              <a:t>requires that before </a:t>
            </a:r>
            <a:r>
              <a:rPr lang="en-US" dirty="0">
                <a:solidFill>
                  <a:schemeClr val="tx2"/>
                </a:solidFill>
              </a:rPr>
              <a:t>a public employee can be dismissed from </a:t>
            </a:r>
            <a:r>
              <a:rPr lang="en-US" dirty="0" smtClean="0">
                <a:solidFill>
                  <a:schemeClr val="tx2"/>
                </a:solidFill>
              </a:rPr>
              <a:t>his job he must be notified of the grounds for termination and given a pre-termination </a:t>
            </a:r>
            <a:r>
              <a:rPr lang="en-US" dirty="0">
                <a:solidFill>
                  <a:schemeClr val="tx2"/>
                </a:solidFill>
              </a:rPr>
              <a:t>meeting </a:t>
            </a:r>
            <a:r>
              <a:rPr lang="en-US" dirty="0" smtClean="0">
                <a:solidFill>
                  <a:schemeClr val="tx2"/>
                </a:solidFill>
              </a:rPr>
              <a:t>in which he has an opportunity </a:t>
            </a:r>
            <a:r>
              <a:rPr lang="en-US" dirty="0">
                <a:solidFill>
                  <a:schemeClr val="tx2"/>
                </a:solidFill>
              </a:rPr>
              <a:t>to </a:t>
            </a:r>
            <a:r>
              <a:rPr lang="en-US" dirty="0" smtClean="0">
                <a:solidFill>
                  <a:schemeClr val="tx2"/>
                </a:solidFill>
              </a:rPr>
              <a:t>respond</a:t>
            </a:r>
            <a:endParaRPr lang="en-US" dirty="0">
              <a:solidFill>
                <a:schemeClr val="tx2"/>
              </a:solidFill>
            </a:endParaRPr>
          </a:p>
          <a:p>
            <a:pPr marL="457200" lvl="0" indent="-457200" algn="l">
              <a:buFont typeface="Arial" panose="020B0604020202020204" pitchFamily="34" charset="0"/>
              <a:buChar char="•"/>
            </a:pPr>
            <a:r>
              <a:rPr lang="en-US" dirty="0" smtClean="0">
                <a:solidFill>
                  <a:schemeClr val="tx2"/>
                </a:solidFill>
              </a:rPr>
              <a:t>Established by </a:t>
            </a:r>
            <a:r>
              <a:rPr lang="en-US" i="1" dirty="0" smtClean="0">
                <a:solidFill>
                  <a:schemeClr val="tx2"/>
                </a:solidFill>
              </a:rPr>
              <a:t>Cleveland </a:t>
            </a:r>
            <a:r>
              <a:rPr lang="en-US" i="1" dirty="0">
                <a:solidFill>
                  <a:schemeClr val="tx2"/>
                </a:solidFill>
              </a:rPr>
              <a:t>Board of Education v. Loudermill</a:t>
            </a:r>
            <a:r>
              <a:rPr lang="en-US" dirty="0">
                <a:solidFill>
                  <a:schemeClr val="tx2"/>
                </a:solidFill>
              </a:rPr>
              <a:t>, 470 U.S. 532 (1985)</a:t>
            </a:r>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20761667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smtClean="0">
                <a:solidFill>
                  <a:srgbClr val="1F497D"/>
                </a:solidFill>
              </a:rPr>
              <a:t>Public Sector Considerations</a:t>
            </a:r>
          </a:p>
          <a:p>
            <a:pPr lvl="0" algn="l"/>
            <a:r>
              <a:rPr lang="en-US" dirty="0" smtClean="0">
                <a:solidFill>
                  <a:schemeClr val="tx2"/>
                </a:solidFill>
              </a:rPr>
              <a:t>Loudermill Rights</a:t>
            </a:r>
          </a:p>
          <a:p>
            <a:pPr marL="457200" indent="-457200" algn="l">
              <a:buFont typeface="Arial" panose="020B0604020202020204" pitchFamily="34" charset="0"/>
              <a:buChar char="•"/>
            </a:pPr>
            <a:r>
              <a:rPr lang="en-US" dirty="0" smtClean="0">
                <a:solidFill>
                  <a:schemeClr val="tx2"/>
                </a:solidFill>
              </a:rPr>
              <a:t>Public employers should coordinate the Loudermill notice and meeting with the employee investigatory interview</a:t>
            </a:r>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31517049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smtClean="0">
                <a:solidFill>
                  <a:srgbClr val="1F497D"/>
                </a:solidFill>
              </a:rPr>
              <a:t>Union Considerations</a:t>
            </a:r>
          </a:p>
          <a:p>
            <a:pPr lvl="0" algn="l"/>
            <a:r>
              <a:rPr lang="en-US" dirty="0">
                <a:solidFill>
                  <a:schemeClr val="tx2"/>
                </a:solidFill>
              </a:rPr>
              <a:t>Weingarten Rights</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Employees represented by a union have a right to union representation during an investigatory interview</a:t>
            </a:r>
          </a:p>
          <a:p>
            <a:pPr marL="457200" indent="-457200" algn="l">
              <a:buFont typeface="Arial" panose="020B0604020202020204" pitchFamily="34" charset="0"/>
              <a:buChar char="•"/>
            </a:pPr>
            <a:r>
              <a:rPr lang="en-US" dirty="0" smtClean="0">
                <a:solidFill>
                  <a:schemeClr val="tx2"/>
                </a:solidFill>
              </a:rPr>
              <a:t>Established by </a:t>
            </a:r>
            <a:r>
              <a:rPr lang="de-DE" i="1" dirty="0" smtClean="0">
                <a:solidFill>
                  <a:schemeClr val="tx2"/>
                </a:solidFill>
              </a:rPr>
              <a:t>NLRB </a:t>
            </a:r>
            <a:r>
              <a:rPr lang="de-DE" i="1" dirty="0">
                <a:solidFill>
                  <a:schemeClr val="tx2"/>
                </a:solidFill>
              </a:rPr>
              <a:t>v. J. Weingarten Inc</a:t>
            </a:r>
            <a:r>
              <a:rPr lang="de-DE" dirty="0">
                <a:solidFill>
                  <a:schemeClr val="tx2"/>
                </a:solidFill>
              </a:rPr>
              <a:t>., 420 U.S. 251 (1975)</a:t>
            </a:r>
            <a:endParaRPr lang="en-US" dirty="0">
              <a:solidFill>
                <a:schemeClr val="tx2"/>
              </a:solidFill>
            </a:endParaRPr>
          </a:p>
        </p:txBody>
      </p:sp>
    </p:spTree>
    <p:extLst>
      <p:ext uri="{BB962C8B-B14F-4D97-AF65-F5344CB8AC3E}">
        <p14:creationId xmlns:p14="http://schemas.microsoft.com/office/powerpoint/2010/main" val="15115832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b="1" dirty="0" smtClean="0">
                <a:solidFill>
                  <a:schemeClr val="tx2"/>
                </a:solidFill>
              </a:rPr>
              <a:t>Discrimination and Harassment Investigations</a:t>
            </a:r>
          </a:p>
          <a:p>
            <a:pPr lvl="1" algn="l"/>
            <a:endParaRPr lang="en-US" sz="1800" dirty="0">
              <a:solidFill>
                <a:schemeClr val="tx2"/>
              </a:solidFill>
            </a:endParaRPr>
          </a:p>
          <a:p>
            <a:pPr algn="l"/>
            <a:endParaRPr lang="en-US" dirty="0" smtClean="0">
              <a:solidFill>
                <a:schemeClr val="tx2"/>
              </a:solidFill>
            </a:endParaRPr>
          </a:p>
          <a:p>
            <a:pPr algn="l"/>
            <a:r>
              <a:rPr lang="en-US" dirty="0" smtClean="0">
                <a:solidFill>
                  <a:schemeClr val="tx2"/>
                </a:solidFill>
              </a:rPr>
              <a:t>Include in your written anti-discrimination and anti-harassment policies a statement that all reports of discrimination and harassment will be investigated promptly and stating that remedial action will be taken where appropriate.</a:t>
            </a:r>
          </a:p>
          <a:p>
            <a:pPr algn="l"/>
            <a:endParaRPr lang="en-US" dirty="0">
              <a:solidFill>
                <a:schemeClr val="tx2"/>
              </a:solidFill>
            </a:endParaRPr>
          </a:p>
          <a:p>
            <a:pPr algn="l"/>
            <a:endParaRPr lang="en-US"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18007564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b="1" dirty="0" smtClean="0">
                <a:solidFill>
                  <a:schemeClr val="tx2"/>
                </a:solidFill>
              </a:rPr>
              <a:t>Discrimination </a:t>
            </a:r>
            <a:r>
              <a:rPr lang="en-US" b="1" dirty="0">
                <a:solidFill>
                  <a:schemeClr val="tx2"/>
                </a:solidFill>
              </a:rPr>
              <a:t>and Harassment Investigations</a:t>
            </a:r>
            <a:endParaRPr lang="en-US" b="1" dirty="0" smtClean="0">
              <a:solidFill>
                <a:schemeClr val="tx2"/>
              </a:solidFill>
            </a:endParaRPr>
          </a:p>
          <a:p>
            <a:pPr lvl="1" algn="l"/>
            <a:endParaRPr lang="en-US" sz="1800" dirty="0">
              <a:solidFill>
                <a:schemeClr val="tx2"/>
              </a:solidFill>
            </a:endParaRPr>
          </a:p>
          <a:p>
            <a:pPr algn="l"/>
            <a:endParaRPr lang="en-US" dirty="0" smtClean="0">
              <a:solidFill>
                <a:schemeClr val="tx2"/>
              </a:solidFill>
            </a:endParaRPr>
          </a:p>
          <a:p>
            <a:pPr algn="l"/>
            <a:r>
              <a:rPr lang="en-US" dirty="0" smtClean="0">
                <a:solidFill>
                  <a:schemeClr val="tx2"/>
                </a:solidFill>
              </a:rPr>
              <a:t>Adopt a written anti-retaliation policy stating that retaliation against an employee for reporting discrimination or harassment is strictly prohibited. </a:t>
            </a:r>
            <a:endParaRPr lang="en-US" dirty="0">
              <a:solidFill>
                <a:schemeClr val="tx2"/>
              </a:solidFill>
            </a:endParaRPr>
          </a:p>
          <a:p>
            <a:pPr algn="l"/>
            <a:endParaRPr lang="en-US"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13494193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b="1" dirty="0">
                <a:solidFill>
                  <a:schemeClr val="tx2"/>
                </a:solidFill>
              </a:rPr>
              <a:t>Discrimination and Harassment Investigations</a:t>
            </a:r>
          </a:p>
          <a:p>
            <a:pPr lvl="1" algn="l"/>
            <a:endParaRPr lang="en-US" sz="1800" dirty="0">
              <a:solidFill>
                <a:schemeClr val="tx2"/>
              </a:solidFill>
            </a:endParaRPr>
          </a:p>
          <a:p>
            <a:pPr algn="l"/>
            <a:r>
              <a:rPr lang="en-US" dirty="0" smtClean="0">
                <a:solidFill>
                  <a:schemeClr val="tx2"/>
                </a:solidFill>
              </a:rPr>
              <a:t>Adopt a written policy informing employees how and to whom to report discrimination and harassment.</a:t>
            </a:r>
            <a:endParaRPr lang="en-US" sz="1800" dirty="0">
              <a:solidFill>
                <a:schemeClr val="tx2"/>
              </a:solidFill>
            </a:endParaRPr>
          </a:p>
          <a:p>
            <a:pPr marL="457200" indent="-457200" algn="l">
              <a:buFont typeface="Arial" panose="020B0604020202020204" pitchFamily="34" charset="0"/>
              <a:buChar char="•"/>
            </a:pPr>
            <a:r>
              <a:rPr lang="en-US" dirty="0" smtClean="0">
                <a:solidFill>
                  <a:schemeClr val="tx2"/>
                </a:solidFill>
              </a:rPr>
              <a:t>Include a by-pass provision - do not require employees to report discrimination to their supervisor if their supervisor is the person accused of discrimination or harassment.</a:t>
            </a:r>
          </a:p>
          <a:p>
            <a:pPr algn="l"/>
            <a:endParaRPr lang="en-US" dirty="0">
              <a:solidFill>
                <a:schemeClr val="tx2"/>
              </a:solidFill>
            </a:endParaRPr>
          </a:p>
          <a:p>
            <a:pPr algn="l"/>
            <a:endParaRPr lang="en-US" sz="1800" dirty="0">
              <a:solidFill>
                <a:schemeClr val="tx2"/>
              </a:solidFill>
            </a:endParaRPr>
          </a:p>
          <a:p>
            <a:pPr algn="l"/>
            <a:endParaRPr lang="en-US"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10341216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b="1" dirty="0">
                <a:solidFill>
                  <a:schemeClr val="tx2"/>
                </a:solidFill>
              </a:rPr>
              <a:t>Discrimination and Harassment Investigations</a:t>
            </a:r>
          </a:p>
          <a:p>
            <a:pPr algn="l"/>
            <a:r>
              <a:rPr lang="en-US" dirty="0" smtClean="0">
                <a:solidFill>
                  <a:schemeClr val="tx2"/>
                </a:solidFill>
              </a:rPr>
              <a:t>Consider adopting a standard form employees can use to report discrimination and </a:t>
            </a:r>
            <a:r>
              <a:rPr lang="en-US" dirty="0" smtClean="0">
                <a:solidFill>
                  <a:schemeClr val="tx2"/>
                </a:solidFill>
              </a:rPr>
              <a:t>harassment</a:t>
            </a:r>
            <a:endParaRPr lang="en-US" sz="1800"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Ask for detailed description of events including names of persons involved, witnesses, dates, and </a:t>
            </a:r>
            <a:r>
              <a:rPr lang="en-US" dirty="0" smtClean="0">
                <a:solidFill>
                  <a:schemeClr val="tx2"/>
                </a:solidFill>
              </a:rPr>
              <a:t>locations</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Ask for specific type of discrimination alleged (race, sex, etc.) and why they believe it was </a:t>
            </a:r>
            <a:r>
              <a:rPr lang="en-US" dirty="0" smtClean="0">
                <a:solidFill>
                  <a:schemeClr val="tx2"/>
                </a:solidFill>
              </a:rPr>
              <a:t>discrimination</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Have employee sign and date the </a:t>
            </a:r>
            <a:r>
              <a:rPr lang="en-US" dirty="0" smtClean="0">
                <a:solidFill>
                  <a:schemeClr val="tx2"/>
                </a:solidFill>
              </a:rPr>
              <a:t>form</a:t>
            </a:r>
            <a:endParaRPr lang="en-US" dirty="0" smtClean="0">
              <a:solidFill>
                <a:schemeClr val="tx2"/>
              </a:solidFill>
            </a:endParaRPr>
          </a:p>
          <a:p>
            <a:pPr algn="l"/>
            <a:endParaRPr lang="en-US" dirty="0">
              <a:solidFill>
                <a:schemeClr val="tx2"/>
              </a:solidFill>
            </a:endParaRPr>
          </a:p>
          <a:p>
            <a:pPr algn="l"/>
            <a:endParaRPr lang="en-US" sz="1800" dirty="0">
              <a:solidFill>
                <a:schemeClr val="tx2"/>
              </a:solidFill>
            </a:endParaRPr>
          </a:p>
          <a:p>
            <a:pPr algn="l"/>
            <a:endParaRPr lang="en-US"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34964773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a:solidFill>
                  <a:srgbClr val="1F497D"/>
                </a:solidFill>
              </a:rPr>
              <a:t>Discrimination and Harassment Investigations</a:t>
            </a:r>
          </a:p>
          <a:p>
            <a:pPr lvl="1" algn="l"/>
            <a:endParaRPr lang="en-US" sz="1800" dirty="0">
              <a:solidFill>
                <a:schemeClr val="tx2"/>
              </a:solidFill>
            </a:endParaRPr>
          </a:p>
          <a:p>
            <a:pPr algn="l"/>
            <a:endParaRPr lang="en-US" dirty="0" smtClean="0">
              <a:solidFill>
                <a:schemeClr val="tx2"/>
              </a:solidFill>
            </a:endParaRPr>
          </a:p>
          <a:p>
            <a:pPr algn="l"/>
            <a:r>
              <a:rPr lang="en-US" dirty="0" smtClean="0">
                <a:solidFill>
                  <a:schemeClr val="tx2"/>
                </a:solidFill>
              </a:rPr>
              <a:t>Investigate reports of discrimination and harassment regardless of whether the employee uses an established form or an established </a:t>
            </a:r>
            <a:r>
              <a:rPr lang="en-US" dirty="0" smtClean="0">
                <a:solidFill>
                  <a:schemeClr val="tx2"/>
                </a:solidFill>
              </a:rPr>
              <a:t>procedure</a:t>
            </a:r>
            <a:endParaRPr lang="en-US" dirty="0" smtClean="0">
              <a:solidFill>
                <a:schemeClr val="tx2"/>
              </a:solidFill>
            </a:endParaRPr>
          </a:p>
          <a:p>
            <a:pPr algn="l"/>
            <a:endParaRPr lang="en-US" sz="1800" dirty="0">
              <a:solidFill>
                <a:schemeClr val="tx2"/>
              </a:solidFill>
            </a:endParaRPr>
          </a:p>
          <a:p>
            <a:pPr algn="l"/>
            <a:endParaRPr lang="en-US"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565394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b="1" dirty="0" smtClean="0">
                <a:solidFill>
                  <a:schemeClr val="tx2"/>
                </a:solidFill>
              </a:rPr>
              <a:t>General Guidelines for Investigations</a:t>
            </a:r>
            <a:endParaRPr lang="en-US" sz="1800" dirty="0">
              <a:solidFill>
                <a:schemeClr val="tx2"/>
              </a:solidFill>
            </a:endParaRPr>
          </a:p>
          <a:p>
            <a:pPr algn="l"/>
            <a:r>
              <a:rPr lang="en-US" dirty="0" smtClean="0">
                <a:solidFill>
                  <a:schemeClr val="tx2"/>
                </a:solidFill>
              </a:rPr>
              <a:t>Plan the investigation before beginning </a:t>
            </a:r>
            <a:r>
              <a:rPr lang="en-US" dirty="0" smtClean="0">
                <a:solidFill>
                  <a:schemeClr val="tx2"/>
                </a:solidFill>
              </a:rPr>
              <a:t>it</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Prepare written </a:t>
            </a:r>
            <a:r>
              <a:rPr lang="en-US" dirty="0" smtClean="0">
                <a:solidFill>
                  <a:schemeClr val="tx2"/>
                </a:solidFill>
              </a:rPr>
              <a:t>plan</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Summary </a:t>
            </a:r>
            <a:r>
              <a:rPr lang="en-US" dirty="0">
                <a:solidFill>
                  <a:schemeClr val="tx2"/>
                </a:solidFill>
              </a:rPr>
              <a:t>of factual and legal issue(s) to be </a:t>
            </a:r>
            <a:r>
              <a:rPr lang="en-US" dirty="0" smtClean="0">
                <a:solidFill>
                  <a:schemeClr val="tx2"/>
                </a:solidFill>
              </a:rPr>
              <a:t>investigated</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Update plan as investigation </a:t>
            </a:r>
            <a:r>
              <a:rPr lang="en-US" dirty="0" smtClean="0">
                <a:solidFill>
                  <a:schemeClr val="tx2"/>
                </a:solidFill>
              </a:rPr>
              <a:t>progresses</a:t>
            </a:r>
            <a:endParaRPr lang="en-US" dirty="0" smtClean="0">
              <a:solidFill>
                <a:schemeClr val="tx2"/>
              </a:solidFill>
            </a:endParaRPr>
          </a:p>
          <a:p>
            <a:pPr marL="457200" indent="-457200" algn="l">
              <a:buFont typeface="Arial" panose="020B0604020202020204" pitchFamily="34" charset="0"/>
              <a:buChar char="•"/>
            </a:pPr>
            <a:endParaRPr lang="en-US"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40564589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a:solidFill>
                  <a:srgbClr val="1F497D"/>
                </a:solidFill>
              </a:rPr>
              <a:t>Discrimination and Harassment Investigations</a:t>
            </a:r>
          </a:p>
          <a:p>
            <a:pPr lvl="1" algn="l"/>
            <a:endParaRPr lang="en-US" sz="1800" dirty="0">
              <a:solidFill>
                <a:schemeClr val="tx2"/>
              </a:solidFill>
            </a:endParaRPr>
          </a:p>
          <a:p>
            <a:pPr algn="l"/>
            <a:endParaRPr lang="en-US" dirty="0" smtClean="0">
              <a:solidFill>
                <a:schemeClr val="tx2"/>
              </a:solidFill>
            </a:endParaRPr>
          </a:p>
          <a:p>
            <a:pPr algn="l"/>
            <a:r>
              <a:rPr lang="en-US" dirty="0" smtClean="0">
                <a:solidFill>
                  <a:schemeClr val="tx2"/>
                </a:solidFill>
              </a:rPr>
              <a:t>Adopt a written policy requiring all employees to cooperate in employer discrimination and harassment investigations.</a:t>
            </a:r>
            <a:endParaRPr lang="en-US" dirty="0">
              <a:solidFill>
                <a:schemeClr val="tx2"/>
              </a:solidFill>
            </a:endParaRPr>
          </a:p>
          <a:p>
            <a:pPr algn="l"/>
            <a:endParaRPr lang="en-US"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2527585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a:solidFill>
                  <a:srgbClr val="1F497D"/>
                </a:solidFill>
              </a:rPr>
              <a:t>Discrimination and Harassment Investigations</a:t>
            </a:r>
          </a:p>
          <a:p>
            <a:pPr algn="l"/>
            <a:r>
              <a:rPr lang="en-US" dirty="0" smtClean="0">
                <a:solidFill>
                  <a:schemeClr val="tx2"/>
                </a:solidFill>
              </a:rPr>
              <a:t>Interview </a:t>
            </a:r>
            <a:r>
              <a:rPr lang="en-US" dirty="0">
                <a:solidFill>
                  <a:schemeClr val="tx2"/>
                </a:solidFill>
              </a:rPr>
              <a:t>the </a:t>
            </a:r>
            <a:r>
              <a:rPr lang="en-US" dirty="0" smtClean="0">
                <a:solidFill>
                  <a:schemeClr val="tx2"/>
                </a:solidFill>
              </a:rPr>
              <a:t>complaining employee(s) </a:t>
            </a:r>
            <a:r>
              <a:rPr lang="en-US" dirty="0" smtClean="0">
                <a:solidFill>
                  <a:schemeClr val="tx2"/>
                </a:solidFill>
              </a:rPr>
              <a:t>first</a:t>
            </a:r>
          </a:p>
          <a:p>
            <a:pPr marL="457200" indent="-457200" algn="l">
              <a:buFont typeface="Arial" panose="020B0604020202020204" pitchFamily="34" charset="0"/>
              <a:buChar char="•"/>
            </a:pPr>
            <a:r>
              <a:rPr lang="en-US" dirty="0" smtClean="0">
                <a:solidFill>
                  <a:schemeClr val="tx2"/>
                </a:solidFill>
              </a:rPr>
              <a:t>Be friendly, professional, patient </a:t>
            </a:r>
          </a:p>
          <a:p>
            <a:pPr marL="457200" indent="-457200" algn="l">
              <a:buFont typeface="Arial" panose="020B0604020202020204" pitchFamily="34" charset="0"/>
              <a:buChar char="•"/>
            </a:pPr>
            <a:r>
              <a:rPr lang="en-US" dirty="0" smtClean="0">
                <a:solidFill>
                  <a:schemeClr val="tx2"/>
                </a:solidFill>
              </a:rPr>
              <a:t>Reassure </a:t>
            </a:r>
            <a:r>
              <a:rPr lang="en-US" dirty="0">
                <a:solidFill>
                  <a:schemeClr val="tx2"/>
                </a:solidFill>
              </a:rPr>
              <a:t>the employee that the employer takes it seriously and will </a:t>
            </a:r>
            <a:r>
              <a:rPr lang="en-US" dirty="0" smtClean="0">
                <a:solidFill>
                  <a:schemeClr val="tx2"/>
                </a:solidFill>
              </a:rPr>
              <a:t>investigate </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Do </a:t>
            </a:r>
            <a:r>
              <a:rPr lang="en-US" dirty="0">
                <a:solidFill>
                  <a:schemeClr val="tx2"/>
                </a:solidFill>
              </a:rPr>
              <a:t>not over-promise </a:t>
            </a:r>
            <a:r>
              <a:rPr lang="en-US" dirty="0" smtClean="0">
                <a:solidFill>
                  <a:schemeClr val="tx2"/>
                </a:solidFill>
              </a:rPr>
              <a:t>confidentiality</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Find </a:t>
            </a:r>
            <a:r>
              <a:rPr lang="en-US" dirty="0">
                <a:solidFill>
                  <a:schemeClr val="tx2"/>
                </a:solidFill>
              </a:rPr>
              <a:t>out what the employee wants short-term and </a:t>
            </a:r>
            <a:r>
              <a:rPr lang="en-US" dirty="0" smtClean="0">
                <a:solidFill>
                  <a:schemeClr val="tx2"/>
                </a:solidFill>
              </a:rPr>
              <a:t>long-term</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Offer </a:t>
            </a:r>
            <a:r>
              <a:rPr lang="en-US" dirty="0">
                <a:solidFill>
                  <a:schemeClr val="tx2"/>
                </a:solidFill>
              </a:rPr>
              <a:t>to temporarily reassign the </a:t>
            </a:r>
            <a:r>
              <a:rPr lang="en-US" dirty="0" smtClean="0">
                <a:solidFill>
                  <a:schemeClr val="tx2"/>
                </a:solidFill>
              </a:rPr>
              <a:t>employee</a:t>
            </a:r>
            <a:endParaRPr lang="en-US" sz="36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21041547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a:solidFill>
                  <a:srgbClr val="1F497D"/>
                </a:solidFill>
              </a:rPr>
              <a:t>Discrimination and Harassment Investigations</a:t>
            </a:r>
          </a:p>
          <a:p>
            <a:pPr algn="l"/>
            <a:r>
              <a:rPr lang="en-US" dirty="0" smtClean="0">
                <a:solidFill>
                  <a:schemeClr val="tx2"/>
                </a:solidFill>
              </a:rPr>
              <a:t>Interview </a:t>
            </a:r>
            <a:r>
              <a:rPr lang="en-US" dirty="0">
                <a:solidFill>
                  <a:schemeClr val="tx2"/>
                </a:solidFill>
              </a:rPr>
              <a:t>the </a:t>
            </a:r>
            <a:r>
              <a:rPr lang="en-US" dirty="0" smtClean="0">
                <a:solidFill>
                  <a:schemeClr val="tx2"/>
                </a:solidFill>
              </a:rPr>
              <a:t>accused employee(s) </a:t>
            </a:r>
            <a:r>
              <a:rPr lang="en-US" dirty="0" smtClean="0">
                <a:solidFill>
                  <a:schemeClr val="tx2"/>
                </a:solidFill>
              </a:rPr>
              <a:t>second</a:t>
            </a:r>
            <a:endParaRPr lang="en-US" dirty="0">
              <a:solidFill>
                <a:schemeClr val="tx2"/>
              </a:solidFill>
            </a:endParaRPr>
          </a:p>
          <a:p>
            <a:pPr marL="457200" indent="-457200" algn="l">
              <a:buFont typeface="Arial" panose="020B0604020202020204" pitchFamily="34" charset="0"/>
              <a:buChar char="•"/>
            </a:pPr>
            <a:r>
              <a:rPr lang="en-US" dirty="0">
                <a:solidFill>
                  <a:schemeClr val="tx2"/>
                </a:solidFill>
              </a:rPr>
              <a:t>Apply the same rules as applied to the reporting </a:t>
            </a:r>
            <a:r>
              <a:rPr lang="en-US" dirty="0" smtClean="0">
                <a:solidFill>
                  <a:schemeClr val="tx2"/>
                </a:solidFill>
              </a:rPr>
              <a:t>party</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Inform </a:t>
            </a:r>
            <a:r>
              <a:rPr lang="en-US" dirty="0">
                <a:solidFill>
                  <a:schemeClr val="tx2"/>
                </a:solidFill>
              </a:rPr>
              <a:t>the employee in writing of the accusations and the need for </a:t>
            </a:r>
            <a:r>
              <a:rPr lang="en-US" dirty="0" smtClean="0">
                <a:solidFill>
                  <a:schemeClr val="tx2"/>
                </a:solidFill>
              </a:rPr>
              <a:t>investigation</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Do </a:t>
            </a:r>
            <a:r>
              <a:rPr lang="en-US" dirty="0">
                <a:solidFill>
                  <a:schemeClr val="tx2"/>
                </a:solidFill>
              </a:rPr>
              <a:t>not assume guilt or be accusatory; instead, conduct </a:t>
            </a:r>
            <a:r>
              <a:rPr lang="en-US" dirty="0" smtClean="0">
                <a:solidFill>
                  <a:schemeClr val="tx2"/>
                </a:solidFill>
              </a:rPr>
              <a:t>impartial </a:t>
            </a:r>
            <a:r>
              <a:rPr lang="en-US" dirty="0" smtClean="0">
                <a:solidFill>
                  <a:schemeClr val="tx2"/>
                </a:solidFill>
              </a:rPr>
              <a:t>fact-finding</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Instruct </a:t>
            </a:r>
            <a:r>
              <a:rPr lang="en-US" dirty="0">
                <a:solidFill>
                  <a:schemeClr val="tx2"/>
                </a:solidFill>
              </a:rPr>
              <a:t>the employee in writing </a:t>
            </a:r>
            <a:r>
              <a:rPr lang="en-US" dirty="0" smtClean="0">
                <a:solidFill>
                  <a:schemeClr val="tx2"/>
                </a:solidFill>
              </a:rPr>
              <a:t>to maintain confidentiality and not </a:t>
            </a:r>
            <a:r>
              <a:rPr lang="en-US" dirty="0">
                <a:solidFill>
                  <a:schemeClr val="tx2"/>
                </a:solidFill>
              </a:rPr>
              <a:t>to </a:t>
            </a:r>
            <a:r>
              <a:rPr lang="en-US" dirty="0" smtClean="0">
                <a:solidFill>
                  <a:schemeClr val="tx2"/>
                </a:solidFill>
              </a:rPr>
              <a:t>retaliate</a:t>
            </a:r>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9825046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a:solidFill>
                  <a:srgbClr val="1F497D"/>
                </a:solidFill>
              </a:rPr>
              <a:t>Discrimination and Harassment Investigations</a:t>
            </a:r>
          </a:p>
          <a:p>
            <a:pPr algn="l"/>
            <a:r>
              <a:rPr lang="en-US" dirty="0" smtClean="0">
                <a:solidFill>
                  <a:schemeClr val="tx2"/>
                </a:solidFill>
              </a:rPr>
              <a:t>Next</a:t>
            </a:r>
            <a:r>
              <a:rPr lang="en-US" dirty="0">
                <a:solidFill>
                  <a:schemeClr val="tx2"/>
                </a:solidFill>
              </a:rPr>
              <a:t>, </a:t>
            </a:r>
            <a:r>
              <a:rPr lang="en-US" dirty="0" smtClean="0">
                <a:solidFill>
                  <a:schemeClr val="tx2"/>
                </a:solidFill>
              </a:rPr>
              <a:t>interview employee </a:t>
            </a:r>
            <a:r>
              <a:rPr lang="en-US" dirty="0" smtClean="0">
                <a:solidFill>
                  <a:schemeClr val="tx2"/>
                </a:solidFill>
              </a:rPr>
              <a:t>witnesses</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Explain need for </a:t>
            </a:r>
            <a:r>
              <a:rPr lang="en-US" dirty="0" smtClean="0">
                <a:solidFill>
                  <a:schemeClr val="tx2"/>
                </a:solidFill>
              </a:rPr>
              <a:t>investigation</a:t>
            </a:r>
            <a:endParaRPr lang="en-US" dirty="0" smtClean="0">
              <a:solidFill>
                <a:schemeClr val="tx2"/>
              </a:solidFill>
            </a:endParaRPr>
          </a:p>
          <a:p>
            <a:pPr marL="457200" indent="-457200" algn="l">
              <a:buFont typeface="Arial" panose="020B0604020202020204" pitchFamily="34" charset="0"/>
              <a:buChar char="•"/>
            </a:pPr>
            <a:r>
              <a:rPr lang="en-US" dirty="0">
                <a:solidFill>
                  <a:schemeClr val="tx2"/>
                </a:solidFill>
              </a:rPr>
              <a:t>Explain no assumption of </a:t>
            </a:r>
            <a:r>
              <a:rPr lang="en-US" dirty="0" smtClean="0">
                <a:solidFill>
                  <a:schemeClr val="tx2"/>
                </a:solidFill>
              </a:rPr>
              <a:t>wrongdoing</a:t>
            </a:r>
            <a:endParaRPr lang="en-US" dirty="0" smtClean="0">
              <a:solidFill>
                <a:schemeClr val="tx2"/>
              </a:solidFill>
            </a:endParaRPr>
          </a:p>
          <a:p>
            <a:pPr marL="457200" indent="-457200" algn="l">
              <a:buFont typeface="Arial" panose="020B0604020202020204" pitchFamily="34" charset="0"/>
              <a:buChar char="•"/>
            </a:pPr>
            <a:r>
              <a:rPr lang="en-US" dirty="0">
                <a:solidFill>
                  <a:schemeClr val="tx2"/>
                </a:solidFill>
              </a:rPr>
              <a:t>Disclose no more information that </a:t>
            </a:r>
            <a:r>
              <a:rPr lang="en-US" dirty="0" smtClean="0">
                <a:solidFill>
                  <a:schemeClr val="tx2"/>
                </a:solidFill>
              </a:rPr>
              <a:t>necessary</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Focus </a:t>
            </a:r>
            <a:r>
              <a:rPr lang="en-US" dirty="0">
                <a:solidFill>
                  <a:schemeClr val="tx2"/>
                </a:solidFill>
              </a:rPr>
              <a:t>on employees in </a:t>
            </a:r>
            <a:r>
              <a:rPr lang="en-US" dirty="0" smtClean="0">
                <a:solidFill>
                  <a:schemeClr val="tx2"/>
                </a:solidFill>
              </a:rPr>
              <a:t>physical </a:t>
            </a:r>
            <a:r>
              <a:rPr lang="en-US" dirty="0">
                <a:solidFill>
                  <a:schemeClr val="tx2"/>
                </a:solidFill>
              </a:rPr>
              <a:t>proximity to alleged </a:t>
            </a:r>
            <a:r>
              <a:rPr lang="en-US" dirty="0" smtClean="0">
                <a:solidFill>
                  <a:schemeClr val="tx2"/>
                </a:solidFill>
              </a:rPr>
              <a:t>events</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Assess </a:t>
            </a:r>
            <a:r>
              <a:rPr lang="en-US" dirty="0">
                <a:solidFill>
                  <a:schemeClr val="tx2"/>
                </a:solidFill>
              </a:rPr>
              <a:t>credibility and </a:t>
            </a:r>
            <a:r>
              <a:rPr lang="en-US" dirty="0" smtClean="0">
                <a:solidFill>
                  <a:schemeClr val="tx2"/>
                </a:solidFill>
              </a:rPr>
              <a:t>bias </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Instruct </a:t>
            </a:r>
            <a:r>
              <a:rPr lang="en-US" dirty="0">
                <a:solidFill>
                  <a:schemeClr val="tx2"/>
                </a:solidFill>
              </a:rPr>
              <a:t>the employee in writing to maintain confidentiality and not to </a:t>
            </a:r>
            <a:r>
              <a:rPr lang="en-US" dirty="0" smtClean="0">
                <a:solidFill>
                  <a:schemeClr val="tx2"/>
                </a:solidFill>
              </a:rPr>
              <a:t>retaliate</a:t>
            </a:r>
            <a:endParaRPr lang="en-US" sz="3600"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5552658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a:solidFill>
                  <a:srgbClr val="1F497D"/>
                </a:solidFill>
              </a:rPr>
              <a:t>Discrimination and Harassment Investigations</a:t>
            </a:r>
          </a:p>
          <a:p>
            <a:pPr algn="l"/>
            <a:r>
              <a:rPr lang="en-US" dirty="0" smtClean="0">
                <a:solidFill>
                  <a:schemeClr val="tx2"/>
                </a:solidFill>
              </a:rPr>
              <a:t>Conduct non-employee interviews if </a:t>
            </a:r>
            <a:r>
              <a:rPr lang="en-US" dirty="0" smtClean="0">
                <a:solidFill>
                  <a:schemeClr val="tx2"/>
                </a:solidFill>
              </a:rPr>
              <a:t>necessary</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Do non-employee </a:t>
            </a:r>
            <a:r>
              <a:rPr lang="en-US" dirty="0">
                <a:solidFill>
                  <a:schemeClr val="tx2"/>
                </a:solidFill>
              </a:rPr>
              <a:t>interviews only if necessary, to keep the dispute from becoming </a:t>
            </a:r>
            <a:r>
              <a:rPr lang="en-US" dirty="0" smtClean="0">
                <a:solidFill>
                  <a:schemeClr val="tx2"/>
                </a:solidFill>
              </a:rPr>
              <a:t>public</a:t>
            </a:r>
            <a:endParaRPr lang="en-US" dirty="0">
              <a:solidFill>
                <a:schemeClr val="tx2"/>
              </a:solidFill>
            </a:endParaRPr>
          </a:p>
          <a:p>
            <a:pPr marL="457200" indent="-457200" algn="l">
              <a:buFont typeface="Arial" panose="020B0604020202020204" pitchFamily="34" charset="0"/>
              <a:buChar char="•"/>
            </a:pPr>
            <a:r>
              <a:rPr lang="en-US" dirty="0" smtClean="0">
                <a:solidFill>
                  <a:schemeClr val="tx2"/>
                </a:solidFill>
              </a:rPr>
              <a:t>Be careful </a:t>
            </a:r>
            <a:r>
              <a:rPr lang="en-US" dirty="0">
                <a:solidFill>
                  <a:schemeClr val="tx2"/>
                </a:solidFill>
              </a:rPr>
              <a:t>to avoid defamation (libel, slander) of the accused or the </a:t>
            </a:r>
            <a:r>
              <a:rPr lang="en-US" dirty="0" smtClean="0">
                <a:solidFill>
                  <a:schemeClr val="tx2"/>
                </a:solidFill>
              </a:rPr>
              <a:t>accuser</a:t>
            </a:r>
            <a:endParaRPr lang="en-US" sz="3600"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39726512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a:solidFill>
                  <a:srgbClr val="1F497D"/>
                </a:solidFill>
              </a:rPr>
              <a:t>Discrimination and Harassment </a:t>
            </a:r>
            <a:r>
              <a:rPr lang="en-US" b="1" dirty="0" smtClean="0">
                <a:solidFill>
                  <a:srgbClr val="1F497D"/>
                </a:solidFill>
              </a:rPr>
              <a:t>Investigations</a:t>
            </a:r>
            <a:endParaRPr lang="en-US" sz="1800" dirty="0" smtClean="0">
              <a:solidFill>
                <a:schemeClr val="tx2"/>
              </a:solidFill>
            </a:endParaRPr>
          </a:p>
          <a:p>
            <a:pPr algn="l"/>
            <a:r>
              <a:rPr lang="en-US" dirty="0" smtClean="0">
                <a:solidFill>
                  <a:schemeClr val="tx2"/>
                </a:solidFill>
              </a:rPr>
              <a:t>Conduct follow-up interviews as </a:t>
            </a:r>
            <a:r>
              <a:rPr lang="en-US" dirty="0" smtClean="0">
                <a:solidFill>
                  <a:schemeClr val="tx2"/>
                </a:solidFill>
              </a:rPr>
              <a:t>needed</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Complaining </a:t>
            </a:r>
            <a:r>
              <a:rPr lang="en-US" dirty="0" smtClean="0">
                <a:solidFill>
                  <a:schemeClr val="tx2"/>
                </a:solidFill>
              </a:rPr>
              <a:t>employee</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Accused </a:t>
            </a:r>
            <a:r>
              <a:rPr lang="en-US" dirty="0" smtClean="0">
                <a:solidFill>
                  <a:schemeClr val="tx2"/>
                </a:solidFill>
              </a:rPr>
              <a:t>employee</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Witnesses</a:t>
            </a:r>
            <a:endParaRPr lang="en-US"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32418176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a:solidFill>
                  <a:srgbClr val="1F497D"/>
                </a:solidFill>
              </a:rPr>
              <a:t>Discrimination and Harassment Investigations</a:t>
            </a:r>
          </a:p>
          <a:p>
            <a:pPr algn="l"/>
            <a:r>
              <a:rPr lang="en-US" dirty="0" smtClean="0">
                <a:solidFill>
                  <a:schemeClr val="tx2"/>
                </a:solidFill>
              </a:rPr>
              <a:t>Interviews: Start with the general, and work toward the </a:t>
            </a:r>
            <a:r>
              <a:rPr lang="en-US" dirty="0" smtClean="0">
                <a:solidFill>
                  <a:schemeClr val="tx2"/>
                </a:solidFill>
              </a:rPr>
              <a:t>specific</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Start with </a:t>
            </a:r>
            <a:r>
              <a:rPr lang="en-US" dirty="0">
                <a:solidFill>
                  <a:schemeClr val="tx2"/>
                </a:solidFill>
              </a:rPr>
              <a:t>“How are things in the shipping department?”</a:t>
            </a:r>
          </a:p>
          <a:p>
            <a:pPr marL="457200" indent="-457200" algn="l">
              <a:buFont typeface="Arial" panose="020B0604020202020204" pitchFamily="34" charset="0"/>
              <a:buChar char="•"/>
            </a:pPr>
            <a:r>
              <a:rPr lang="en-US" dirty="0">
                <a:solidFill>
                  <a:schemeClr val="tx2"/>
                </a:solidFill>
              </a:rPr>
              <a:t> Do not start </a:t>
            </a:r>
            <a:r>
              <a:rPr lang="en-US" dirty="0" smtClean="0">
                <a:solidFill>
                  <a:schemeClr val="tx2"/>
                </a:solidFill>
              </a:rPr>
              <a:t>with </a:t>
            </a:r>
            <a:r>
              <a:rPr lang="en-US" dirty="0">
                <a:solidFill>
                  <a:schemeClr val="tx2"/>
                </a:solidFill>
              </a:rPr>
              <a:t>“Did you see Jack place his arm around Jill and kiss her around 2:30 pm last Tuesday afternoon in the shipping department?</a:t>
            </a: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25521116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a:solidFill>
                  <a:srgbClr val="1F497D"/>
                </a:solidFill>
              </a:rPr>
              <a:t>Discrimination and Harassment Investigations</a:t>
            </a:r>
          </a:p>
          <a:p>
            <a:pPr algn="l"/>
            <a:r>
              <a:rPr lang="en-US" dirty="0" smtClean="0">
                <a:solidFill>
                  <a:schemeClr val="tx2"/>
                </a:solidFill>
              </a:rPr>
              <a:t>Interviews: Ask the 5 </a:t>
            </a:r>
            <a:r>
              <a:rPr lang="en-US" dirty="0" smtClean="0">
                <a:solidFill>
                  <a:schemeClr val="tx2"/>
                </a:solidFill>
              </a:rPr>
              <a:t>W’s</a:t>
            </a:r>
            <a:endParaRPr lang="en-US" dirty="0" smtClean="0">
              <a:solidFill>
                <a:schemeClr val="tx2"/>
              </a:solidFill>
            </a:endParaRPr>
          </a:p>
          <a:p>
            <a:pPr marL="457200" indent="-457200" algn="l">
              <a:buFont typeface="Arial" panose="020B0604020202020204" pitchFamily="34" charset="0"/>
              <a:buChar char="•"/>
            </a:pPr>
            <a:r>
              <a:rPr lang="en-US" i="1" dirty="0" smtClean="0">
                <a:solidFill>
                  <a:schemeClr val="tx2"/>
                </a:solidFill>
              </a:rPr>
              <a:t>Who?</a:t>
            </a:r>
          </a:p>
          <a:p>
            <a:pPr marL="457200" indent="-457200" algn="l">
              <a:buFont typeface="Arial" panose="020B0604020202020204" pitchFamily="34" charset="0"/>
              <a:buChar char="•"/>
            </a:pPr>
            <a:r>
              <a:rPr lang="en-US" i="1" dirty="0" smtClean="0">
                <a:solidFill>
                  <a:schemeClr val="tx2"/>
                </a:solidFill>
              </a:rPr>
              <a:t>What? </a:t>
            </a:r>
          </a:p>
          <a:p>
            <a:pPr marL="457200" indent="-457200" algn="l">
              <a:buFont typeface="Arial" panose="020B0604020202020204" pitchFamily="34" charset="0"/>
              <a:buChar char="•"/>
            </a:pPr>
            <a:r>
              <a:rPr lang="en-US" i="1" dirty="0" smtClean="0">
                <a:solidFill>
                  <a:schemeClr val="tx2"/>
                </a:solidFill>
              </a:rPr>
              <a:t>When?</a:t>
            </a:r>
          </a:p>
          <a:p>
            <a:pPr marL="457200" indent="-457200" algn="l">
              <a:buFont typeface="Arial" panose="020B0604020202020204" pitchFamily="34" charset="0"/>
              <a:buChar char="•"/>
            </a:pPr>
            <a:r>
              <a:rPr lang="en-US" i="1" dirty="0" smtClean="0">
                <a:solidFill>
                  <a:schemeClr val="tx2"/>
                </a:solidFill>
              </a:rPr>
              <a:t>Where?</a:t>
            </a:r>
          </a:p>
          <a:p>
            <a:pPr marL="457200" indent="-457200" algn="l">
              <a:buFont typeface="Arial" panose="020B0604020202020204" pitchFamily="34" charset="0"/>
              <a:buChar char="•"/>
            </a:pPr>
            <a:r>
              <a:rPr lang="en-US" i="1" dirty="0" smtClean="0">
                <a:solidFill>
                  <a:schemeClr val="tx2"/>
                </a:solidFill>
              </a:rPr>
              <a:t>Why?</a:t>
            </a:r>
            <a:endParaRPr lang="en-US" i="1"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9708576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a:solidFill>
                  <a:srgbClr val="1F497D"/>
                </a:solidFill>
              </a:rPr>
              <a:t>Discrimination and Harassment Investigations</a:t>
            </a:r>
          </a:p>
          <a:p>
            <a:pPr algn="l"/>
            <a:r>
              <a:rPr lang="en-US" dirty="0" smtClean="0">
                <a:solidFill>
                  <a:schemeClr val="tx2"/>
                </a:solidFill>
              </a:rPr>
              <a:t>Interviews: Listen </a:t>
            </a:r>
            <a:r>
              <a:rPr lang="en-US" dirty="0" smtClean="0">
                <a:solidFill>
                  <a:schemeClr val="tx2"/>
                </a:solidFill>
              </a:rPr>
              <a:t>carefully</a:t>
            </a:r>
            <a:endParaRPr lang="en-US" dirty="0" smtClean="0">
              <a:solidFill>
                <a:schemeClr val="tx2"/>
              </a:solidFill>
            </a:endParaRPr>
          </a:p>
          <a:p>
            <a:pPr marL="457200" indent="-457200" algn="l">
              <a:buFont typeface="Arial" panose="020B0604020202020204" pitchFamily="34" charset="0"/>
              <a:buChar char="•"/>
            </a:pPr>
            <a:r>
              <a:rPr lang="en-US" dirty="0">
                <a:solidFill>
                  <a:schemeClr val="tx2"/>
                </a:solidFill>
              </a:rPr>
              <a:t>Listen </a:t>
            </a:r>
            <a:r>
              <a:rPr lang="en-US" dirty="0" smtClean="0">
                <a:solidFill>
                  <a:schemeClr val="tx2"/>
                </a:solidFill>
              </a:rPr>
              <a:t>for </a:t>
            </a:r>
            <a:r>
              <a:rPr lang="en-US" dirty="0">
                <a:solidFill>
                  <a:schemeClr val="tx2"/>
                </a:solidFill>
              </a:rPr>
              <a:t>small bits of potentially important in </a:t>
            </a:r>
            <a:r>
              <a:rPr lang="en-US" dirty="0" smtClean="0">
                <a:solidFill>
                  <a:schemeClr val="tx2"/>
                </a:solidFill>
              </a:rPr>
              <a:t>formation  </a:t>
            </a:r>
            <a:endParaRPr lang="en-US" dirty="0">
              <a:solidFill>
                <a:schemeClr val="tx2"/>
              </a:solidFill>
            </a:endParaRPr>
          </a:p>
          <a:p>
            <a:pPr marL="457200" indent="-457200" algn="l">
              <a:buFont typeface="Arial" panose="020B0604020202020204" pitchFamily="34" charset="0"/>
              <a:buChar char="•"/>
            </a:pPr>
            <a:r>
              <a:rPr lang="en-US" dirty="0" smtClean="0">
                <a:solidFill>
                  <a:schemeClr val="tx2"/>
                </a:solidFill>
              </a:rPr>
              <a:t>Listen </a:t>
            </a:r>
            <a:r>
              <a:rPr lang="en-US" dirty="0">
                <a:solidFill>
                  <a:schemeClr val="tx2"/>
                </a:solidFill>
              </a:rPr>
              <a:t>for other unrelated problems and </a:t>
            </a:r>
            <a:r>
              <a:rPr lang="en-US" dirty="0" smtClean="0">
                <a:solidFill>
                  <a:schemeClr val="tx2"/>
                </a:solidFill>
              </a:rPr>
              <a:t>issues</a:t>
            </a:r>
            <a:endParaRPr lang="en-US" sz="2400" dirty="0">
              <a:solidFill>
                <a:schemeClr val="tx2"/>
              </a:solidFill>
            </a:endParaRPr>
          </a:p>
          <a:p>
            <a:pPr algn="l"/>
            <a:endParaRPr lang="en-US" sz="20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30756737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a:solidFill>
                  <a:srgbClr val="1F497D"/>
                </a:solidFill>
              </a:rPr>
              <a:t>Discrimination and Harassment Investigations</a:t>
            </a:r>
          </a:p>
          <a:p>
            <a:pPr algn="l"/>
            <a:r>
              <a:rPr lang="en-US" dirty="0" smtClean="0">
                <a:solidFill>
                  <a:schemeClr val="tx2"/>
                </a:solidFill>
              </a:rPr>
              <a:t>Interviews: Do </a:t>
            </a:r>
            <a:r>
              <a:rPr lang="en-US" dirty="0">
                <a:solidFill>
                  <a:schemeClr val="tx2"/>
                </a:solidFill>
              </a:rPr>
              <a:t>Not </a:t>
            </a:r>
            <a:r>
              <a:rPr lang="en-US" dirty="0" smtClean="0">
                <a:solidFill>
                  <a:schemeClr val="tx2"/>
                </a:solidFill>
              </a:rPr>
              <a:t>Interrupt</a:t>
            </a:r>
            <a:endParaRPr lang="en-US" dirty="0">
              <a:solidFill>
                <a:schemeClr val="tx2"/>
              </a:solidFill>
            </a:endParaRPr>
          </a:p>
          <a:p>
            <a:pPr marL="457200" indent="-457200" algn="l">
              <a:buFont typeface="Arial" panose="020B0604020202020204" pitchFamily="34" charset="0"/>
              <a:buChar char="•"/>
            </a:pPr>
            <a:r>
              <a:rPr lang="en-US" dirty="0" smtClean="0">
                <a:solidFill>
                  <a:schemeClr val="tx2"/>
                </a:solidFill>
              </a:rPr>
              <a:t>Let </a:t>
            </a:r>
            <a:r>
              <a:rPr lang="en-US" dirty="0">
                <a:solidFill>
                  <a:schemeClr val="tx2"/>
                </a:solidFill>
              </a:rPr>
              <a:t>the witness finish what he is saying, even if it is rambling and unresponsive.  This will make the witness feel you respect him, which in turn will make him more inclined to share </a:t>
            </a:r>
            <a:r>
              <a:rPr lang="en-US" dirty="0" smtClean="0">
                <a:solidFill>
                  <a:schemeClr val="tx2"/>
                </a:solidFill>
              </a:rPr>
              <a:t>information </a:t>
            </a:r>
            <a:endParaRPr lang="en-US" dirty="0">
              <a:solidFill>
                <a:schemeClr val="tx2"/>
              </a:solidFill>
            </a:endParaRPr>
          </a:p>
          <a:p>
            <a:pPr marL="457200" indent="-457200" algn="l">
              <a:buFont typeface="Arial" panose="020B0604020202020204" pitchFamily="34" charset="0"/>
              <a:buChar char="•"/>
            </a:pPr>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231708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b="1" dirty="0" smtClean="0">
                <a:solidFill>
                  <a:schemeClr val="tx2"/>
                </a:solidFill>
              </a:rPr>
              <a:t>General Guidelines for Investigations</a:t>
            </a:r>
            <a:endParaRPr lang="en-US" sz="1800" dirty="0">
              <a:solidFill>
                <a:schemeClr val="tx2"/>
              </a:solidFill>
            </a:endParaRPr>
          </a:p>
          <a:p>
            <a:pPr algn="l"/>
            <a:r>
              <a:rPr lang="en-US" dirty="0" smtClean="0">
                <a:solidFill>
                  <a:schemeClr val="tx2"/>
                </a:solidFill>
              </a:rPr>
              <a:t>Plan the investigation before beginning it.</a:t>
            </a:r>
          </a:p>
          <a:p>
            <a:pPr marL="457200" indent="-457200" algn="l">
              <a:buFont typeface="Arial" panose="020B0604020202020204" pitchFamily="34" charset="0"/>
              <a:buChar char="•"/>
            </a:pPr>
            <a:r>
              <a:rPr lang="en-US" dirty="0" smtClean="0">
                <a:solidFill>
                  <a:schemeClr val="tx2"/>
                </a:solidFill>
              </a:rPr>
              <a:t>Identify potential </a:t>
            </a:r>
            <a:r>
              <a:rPr lang="en-US" dirty="0" smtClean="0">
                <a:solidFill>
                  <a:schemeClr val="tx2"/>
                </a:solidFill>
              </a:rPr>
              <a:t>witnesses</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Employees</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Non-Employees</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Customers</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Vendors</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Health Care </a:t>
            </a:r>
            <a:r>
              <a:rPr lang="en-US" dirty="0" smtClean="0">
                <a:solidFill>
                  <a:schemeClr val="tx2"/>
                </a:solidFill>
              </a:rPr>
              <a:t>Providers</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Others</a:t>
            </a:r>
            <a:endParaRPr lang="en-US" dirty="0" smtClean="0">
              <a:solidFill>
                <a:schemeClr val="tx2"/>
              </a:solidFill>
            </a:endParaRPr>
          </a:p>
          <a:p>
            <a:pPr marL="457200" indent="-457200" algn="l">
              <a:buFont typeface="Arial" panose="020B0604020202020204" pitchFamily="34" charset="0"/>
              <a:buChar char="•"/>
            </a:pPr>
            <a:endParaRPr lang="en-US" dirty="0" smtClean="0">
              <a:solidFill>
                <a:schemeClr val="tx2"/>
              </a:solidFill>
            </a:endParaRPr>
          </a:p>
          <a:p>
            <a:pPr marL="457200" indent="-457200" algn="l">
              <a:buFont typeface="Arial" panose="020B0604020202020204" pitchFamily="34" charset="0"/>
              <a:buChar char="•"/>
            </a:pPr>
            <a:endParaRPr lang="en-US"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15366101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a:solidFill>
                  <a:srgbClr val="1F497D"/>
                </a:solidFill>
              </a:rPr>
              <a:t>Discrimination and Harassment Investigations</a:t>
            </a:r>
          </a:p>
          <a:p>
            <a:pPr algn="l"/>
            <a:r>
              <a:rPr lang="en-US" dirty="0" smtClean="0">
                <a:solidFill>
                  <a:schemeClr val="tx2"/>
                </a:solidFill>
              </a:rPr>
              <a:t>Interviews: Pin down the </a:t>
            </a:r>
            <a:r>
              <a:rPr lang="en-US" dirty="0" smtClean="0">
                <a:solidFill>
                  <a:schemeClr val="tx2"/>
                </a:solidFill>
              </a:rPr>
              <a:t>facts</a:t>
            </a:r>
            <a:endParaRPr lang="en-US" dirty="0">
              <a:solidFill>
                <a:schemeClr val="tx2"/>
              </a:solidFill>
            </a:endParaRPr>
          </a:p>
          <a:p>
            <a:pPr marL="457200" indent="-457200" algn="l">
              <a:buFont typeface="Arial" panose="020B0604020202020204" pitchFamily="34" charset="0"/>
              <a:buChar char="•"/>
            </a:pPr>
            <a:r>
              <a:rPr lang="en-US" dirty="0" smtClean="0">
                <a:solidFill>
                  <a:schemeClr val="tx2"/>
                </a:solidFill>
              </a:rPr>
              <a:t>What </a:t>
            </a:r>
            <a:r>
              <a:rPr lang="en-US" dirty="0">
                <a:solidFill>
                  <a:schemeClr val="tx2"/>
                </a:solidFill>
              </a:rPr>
              <a:t>does the witness know first-hand?  </a:t>
            </a:r>
          </a:p>
          <a:p>
            <a:pPr marL="457200" indent="-457200" algn="l">
              <a:buFont typeface="Arial" panose="020B0604020202020204" pitchFamily="34" charset="0"/>
              <a:buChar char="•"/>
            </a:pPr>
            <a:r>
              <a:rPr lang="en-US" dirty="0" smtClean="0">
                <a:solidFill>
                  <a:schemeClr val="tx2"/>
                </a:solidFill>
              </a:rPr>
              <a:t>What </a:t>
            </a:r>
            <a:r>
              <a:rPr lang="en-US" dirty="0">
                <a:solidFill>
                  <a:schemeClr val="tx2"/>
                </a:solidFill>
              </a:rPr>
              <a:t>is second-hand information, gossip, speculation, and assumption?</a:t>
            </a:r>
          </a:p>
          <a:p>
            <a:pPr marL="457200" indent="-457200" algn="l">
              <a:buFont typeface="Arial" panose="020B0604020202020204" pitchFamily="34" charset="0"/>
              <a:buChar char="•"/>
            </a:pPr>
            <a:r>
              <a:rPr lang="en-US" dirty="0">
                <a:solidFill>
                  <a:schemeClr val="tx2"/>
                </a:solidFill>
              </a:rPr>
              <a:t> </a:t>
            </a:r>
            <a:r>
              <a:rPr lang="en-US" dirty="0" smtClean="0">
                <a:solidFill>
                  <a:schemeClr val="tx2"/>
                </a:solidFill>
              </a:rPr>
              <a:t>Ask </a:t>
            </a:r>
            <a:r>
              <a:rPr lang="en-US" dirty="0">
                <a:solidFill>
                  <a:schemeClr val="tx2"/>
                </a:solidFill>
              </a:rPr>
              <a:t>questions such </a:t>
            </a:r>
            <a:r>
              <a:rPr lang="en-US" dirty="0" smtClean="0">
                <a:solidFill>
                  <a:schemeClr val="tx2"/>
                </a:solidFill>
              </a:rPr>
              <a:t>as </a:t>
            </a:r>
            <a:r>
              <a:rPr lang="en-US" dirty="0">
                <a:solidFill>
                  <a:schemeClr val="tx2"/>
                </a:solidFill>
              </a:rPr>
              <a:t>“How do you know?”,  “Did you see that yourself</a:t>
            </a:r>
            <a:r>
              <a:rPr lang="en-US" dirty="0" smtClean="0">
                <a:solidFill>
                  <a:schemeClr val="tx2"/>
                </a:solidFill>
              </a:rPr>
              <a:t>?” and </a:t>
            </a:r>
            <a:r>
              <a:rPr lang="en-US" dirty="0">
                <a:solidFill>
                  <a:schemeClr val="tx2"/>
                </a:solidFill>
              </a:rPr>
              <a:t>“What were his exact words?”</a:t>
            </a:r>
          </a:p>
          <a:p>
            <a:pPr marL="457200" indent="-457200" algn="l">
              <a:buFont typeface="Arial" panose="020B0604020202020204" pitchFamily="34" charset="0"/>
              <a:buChar char="•"/>
            </a:pPr>
            <a:r>
              <a:rPr lang="en-US" dirty="0" smtClean="0">
                <a:solidFill>
                  <a:schemeClr val="tx2"/>
                </a:solidFill>
              </a:rPr>
              <a:t>Ask </a:t>
            </a:r>
            <a:r>
              <a:rPr lang="en-US" dirty="0">
                <a:solidFill>
                  <a:schemeClr val="tx2"/>
                </a:solidFill>
              </a:rPr>
              <a:t>the witness if he could swear to the information under </a:t>
            </a:r>
            <a:r>
              <a:rPr lang="en-US" dirty="0" smtClean="0">
                <a:solidFill>
                  <a:schemeClr val="tx2"/>
                </a:solidFill>
              </a:rPr>
              <a:t>oath</a:t>
            </a:r>
            <a:endParaRPr lang="en-US" dirty="0">
              <a:solidFill>
                <a:schemeClr val="tx2"/>
              </a:solidFill>
            </a:endParaRPr>
          </a:p>
          <a:p>
            <a:pPr marL="457200" indent="-457200" algn="l">
              <a:buFont typeface="Arial" panose="020B0604020202020204" pitchFamily="34" charset="0"/>
              <a:buChar char="•"/>
            </a:pPr>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38194234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a:solidFill>
                  <a:srgbClr val="1F497D"/>
                </a:solidFill>
              </a:rPr>
              <a:t>Discrimination and Harassment Investigations</a:t>
            </a:r>
          </a:p>
          <a:p>
            <a:pPr algn="l"/>
            <a:r>
              <a:rPr lang="en-US" dirty="0" smtClean="0">
                <a:solidFill>
                  <a:schemeClr val="tx2"/>
                </a:solidFill>
              </a:rPr>
              <a:t>Interviews: The forgetful </a:t>
            </a:r>
            <a:r>
              <a:rPr lang="en-US" dirty="0" smtClean="0">
                <a:solidFill>
                  <a:schemeClr val="tx2"/>
                </a:solidFill>
              </a:rPr>
              <a:t>witness</a:t>
            </a:r>
            <a:endParaRPr lang="en-US" dirty="0">
              <a:solidFill>
                <a:schemeClr val="tx2"/>
              </a:solidFill>
            </a:endParaRPr>
          </a:p>
          <a:p>
            <a:pPr marL="457200" indent="-457200" algn="l">
              <a:buFont typeface="Arial" panose="020B0604020202020204" pitchFamily="34" charset="0"/>
              <a:buChar char="•"/>
            </a:pPr>
            <a:r>
              <a:rPr lang="en-US" dirty="0" smtClean="0">
                <a:solidFill>
                  <a:schemeClr val="tx2"/>
                </a:solidFill>
              </a:rPr>
              <a:t>When </a:t>
            </a:r>
            <a:r>
              <a:rPr lang="en-US" dirty="0">
                <a:solidFill>
                  <a:schemeClr val="tx2"/>
                </a:solidFill>
              </a:rPr>
              <a:t>a witness insists he cannot remember something the evidence suggests he witnessed, ask him questions involving other matters around the same time that he does remember.  This may jog his memory, or may establish concealment.</a:t>
            </a:r>
          </a:p>
          <a:p>
            <a:pPr marL="457200" indent="-457200" algn="l">
              <a:buFont typeface="Arial" panose="020B0604020202020204" pitchFamily="34" charset="0"/>
              <a:buChar char="•"/>
            </a:pPr>
            <a:r>
              <a:rPr lang="en-US" dirty="0" smtClean="0">
                <a:solidFill>
                  <a:schemeClr val="tx2"/>
                </a:solidFill>
              </a:rPr>
              <a:t>Tell </a:t>
            </a:r>
            <a:r>
              <a:rPr lang="en-US" dirty="0">
                <a:solidFill>
                  <a:schemeClr val="tx2"/>
                </a:solidFill>
              </a:rPr>
              <a:t>him to take a minute … or two, or </a:t>
            </a:r>
            <a:r>
              <a:rPr lang="en-US" dirty="0" smtClean="0">
                <a:solidFill>
                  <a:schemeClr val="tx2"/>
                </a:solidFill>
              </a:rPr>
              <a:t>more... to try to remember. </a:t>
            </a:r>
            <a:endParaRPr lang="en-US" dirty="0">
              <a:solidFill>
                <a:schemeClr val="tx2"/>
              </a:solidFill>
            </a:endParaRPr>
          </a:p>
          <a:p>
            <a:pPr marL="457200" indent="-457200" algn="l">
              <a:buFont typeface="Arial" panose="020B0604020202020204" pitchFamily="34" charset="0"/>
              <a:buChar char="•"/>
            </a:pPr>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12192997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a:solidFill>
                  <a:srgbClr val="1F497D"/>
                </a:solidFill>
              </a:rPr>
              <a:t>Discrimination and Harassment Investigations</a:t>
            </a:r>
          </a:p>
          <a:p>
            <a:pPr algn="l"/>
            <a:r>
              <a:rPr lang="en-US" dirty="0" smtClean="0">
                <a:solidFill>
                  <a:schemeClr val="tx2"/>
                </a:solidFill>
              </a:rPr>
              <a:t>Interviews</a:t>
            </a:r>
            <a:r>
              <a:rPr lang="en-US" dirty="0">
                <a:solidFill>
                  <a:schemeClr val="tx2"/>
                </a:solidFill>
              </a:rPr>
              <a:t>: The </a:t>
            </a:r>
            <a:r>
              <a:rPr lang="en-US" dirty="0" smtClean="0">
                <a:solidFill>
                  <a:schemeClr val="tx2"/>
                </a:solidFill>
              </a:rPr>
              <a:t>reluctant </a:t>
            </a:r>
            <a:r>
              <a:rPr lang="en-US" dirty="0" smtClean="0">
                <a:solidFill>
                  <a:schemeClr val="tx2"/>
                </a:solidFill>
              </a:rPr>
              <a:t>witness</a:t>
            </a:r>
            <a:endParaRPr lang="en-US" dirty="0">
              <a:solidFill>
                <a:schemeClr val="tx2"/>
              </a:solidFill>
            </a:endParaRPr>
          </a:p>
          <a:p>
            <a:pPr marL="457200" indent="-457200" algn="l">
              <a:buFont typeface="Arial" panose="020B0604020202020204" pitchFamily="34" charset="0"/>
              <a:buChar char="•"/>
            </a:pPr>
            <a:r>
              <a:rPr lang="en-US" dirty="0" smtClean="0">
                <a:solidFill>
                  <a:schemeClr val="tx2"/>
                </a:solidFill>
              </a:rPr>
              <a:t>When </a:t>
            </a:r>
            <a:r>
              <a:rPr lang="en-US" dirty="0">
                <a:solidFill>
                  <a:schemeClr val="tx2"/>
                </a:solidFill>
              </a:rPr>
              <a:t>a witness </a:t>
            </a:r>
            <a:r>
              <a:rPr lang="en-US" dirty="0" smtClean="0">
                <a:solidFill>
                  <a:schemeClr val="tx2"/>
                </a:solidFill>
              </a:rPr>
              <a:t>refuses </a:t>
            </a:r>
            <a:r>
              <a:rPr lang="en-US" dirty="0">
                <a:solidFill>
                  <a:schemeClr val="tx2"/>
                </a:solidFill>
              </a:rPr>
              <a:t>to cooperate, explain that assisting the employer in a workplace investigation is not optional, and that refusal to do so is insubordination for which the employee can be disciplined or discharged.  </a:t>
            </a:r>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17278346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a:solidFill>
                  <a:srgbClr val="1F497D"/>
                </a:solidFill>
              </a:rPr>
              <a:t>Discrimination and Harassment Investigations</a:t>
            </a:r>
          </a:p>
          <a:p>
            <a:pPr algn="l"/>
            <a:r>
              <a:rPr lang="en-US" dirty="0" smtClean="0">
                <a:solidFill>
                  <a:schemeClr val="tx2"/>
                </a:solidFill>
              </a:rPr>
              <a:t>Interviews</a:t>
            </a:r>
            <a:r>
              <a:rPr lang="en-US" dirty="0">
                <a:solidFill>
                  <a:schemeClr val="tx2"/>
                </a:solidFill>
              </a:rPr>
              <a:t>: </a:t>
            </a:r>
            <a:r>
              <a:rPr lang="en-US" dirty="0" smtClean="0">
                <a:solidFill>
                  <a:schemeClr val="tx2"/>
                </a:solidFill>
              </a:rPr>
              <a:t>Use </a:t>
            </a:r>
            <a:r>
              <a:rPr lang="en-US" dirty="0" smtClean="0">
                <a:solidFill>
                  <a:schemeClr val="tx2"/>
                </a:solidFill>
              </a:rPr>
              <a:t>silence </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The </a:t>
            </a:r>
            <a:r>
              <a:rPr lang="en-US" dirty="0">
                <a:solidFill>
                  <a:schemeClr val="tx2"/>
                </a:solidFill>
              </a:rPr>
              <a:t>pressure it exerts is sometimes more compelling than anything that can be spoken. </a:t>
            </a: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27503184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a:solidFill>
                  <a:srgbClr val="1F497D"/>
                </a:solidFill>
              </a:rPr>
              <a:t>Discrimination and Harassment </a:t>
            </a:r>
            <a:r>
              <a:rPr lang="en-US" b="1" dirty="0" smtClean="0">
                <a:solidFill>
                  <a:srgbClr val="1F497D"/>
                </a:solidFill>
              </a:rPr>
              <a:t>Investigations</a:t>
            </a:r>
            <a:endParaRPr lang="en-US" dirty="0" smtClean="0">
              <a:solidFill>
                <a:schemeClr val="tx2"/>
              </a:solidFill>
            </a:endParaRPr>
          </a:p>
          <a:p>
            <a:pPr algn="l"/>
            <a:r>
              <a:rPr lang="en-US" dirty="0" smtClean="0">
                <a:solidFill>
                  <a:schemeClr val="tx2"/>
                </a:solidFill>
              </a:rPr>
              <a:t>Written Statements</a:t>
            </a:r>
          </a:p>
          <a:p>
            <a:pPr marL="457200" indent="-457200" algn="l">
              <a:buFont typeface="Arial" panose="020B0604020202020204" pitchFamily="34" charset="0"/>
              <a:buChar char="•"/>
            </a:pPr>
            <a:r>
              <a:rPr lang="en-US" dirty="0" smtClean="0">
                <a:solidFill>
                  <a:schemeClr val="tx2"/>
                </a:solidFill>
              </a:rPr>
              <a:t>Complaining employee - require</a:t>
            </a:r>
          </a:p>
          <a:p>
            <a:pPr marL="457200" indent="-457200" algn="l">
              <a:buFont typeface="Arial" panose="020B0604020202020204" pitchFamily="34" charset="0"/>
              <a:buChar char="•"/>
            </a:pPr>
            <a:r>
              <a:rPr lang="en-US" dirty="0" smtClean="0">
                <a:solidFill>
                  <a:schemeClr val="tx2"/>
                </a:solidFill>
              </a:rPr>
              <a:t>Accused employee - require</a:t>
            </a:r>
          </a:p>
          <a:p>
            <a:pPr marL="457200" indent="-457200" algn="l">
              <a:buFont typeface="Arial" panose="020B0604020202020204" pitchFamily="34" charset="0"/>
              <a:buChar char="•"/>
            </a:pPr>
            <a:r>
              <a:rPr lang="en-US" dirty="0" smtClean="0">
                <a:solidFill>
                  <a:schemeClr val="tx2"/>
                </a:solidFill>
              </a:rPr>
              <a:t>Witnesses - require if testimony crucial</a:t>
            </a: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22350759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b="1" dirty="0" smtClean="0">
                <a:solidFill>
                  <a:schemeClr val="tx2"/>
                </a:solidFill>
              </a:rPr>
              <a:t>Discrimination Investigations</a:t>
            </a:r>
            <a:endParaRPr lang="en-US" sz="1800" dirty="0">
              <a:solidFill>
                <a:schemeClr val="tx2"/>
              </a:solidFill>
            </a:endParaRPr>
          </a:p>
          <a:p>
            <a:pPr algn="l"/>
            <a:r>
              <a:rPr lang="en-US" dirty="0" smtClean="0">
                <a:solidFill>
                  <a:schemeClr val="tx2"/>
                </a:solidFill>
              </a:rPr>
              <a:t>Determine whether the employee is alleging discrimination, and whether what the employee is describing might indicate </a:t>
            </a:r>
            <a:r>
              <a:rPr lang="en-US" dirty="0" smtClean="0">
                <a:solidFill>
                  <a:schemeClr val="tx2"/>
                </a:solidFill>
              </a:rPr>
              <a:t>discrimination</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Is one group of employees being treated differently than another group of employees?</a:t>
            </a:r>
            <a:endParaRPr lang="en-US" sz="2200" dirty="0">
              <a:solidFill>
                <a:schemeClr val="tx2"/>
              </a:solidFill>
            </a:endParaRPr>
          </a:p>
          <a:p>
            <a:pPr marL="457200" indent="-457200" algn="l">
              <a:buFont typeface="Arial" panose="020B0604020202020204" pitchFamily="34" charset="0"/>
              <a:buChar char="•"/>
            </a:pPr>
            <a:r>
              <a:rPr lang="en-US" dirty="0" smtClean="0">
                <a:solidFill>
                  <a:schemeClr val="tx2"/>
                </a:solidFill>
              </a:rPr>
              <a:t>Or is everyone being treated badly?</a:t>
            </a: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32254348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Discrimination Investigations</a:t>
            </a:r>
            <a:endParaRPr lang="en-US" sz="1800" dirty="0">
              <a:solidFill>
                <a:schemeClr val="tx2"/>
              </a:solidFill>
            </a:endParaRPr>
          </a:p>
          <a:p>
            <a:pPr algn="l"/>
            <a:r>
              <a:rPr lang="en-US" dirty="0" smtClean="0">
                <a:solidFill>
                  <a:schemeClr val="tx2"/>
                </a:solidFill>
              </a:rPr>
              <a:t>If discrimination is alleged or indicated, determine the basis for the </a:t>
            </a:r>
            <a:r>
              <a:rPr lang="en-US" dirty="0" smtClean="0">
                <a:solidFill>
                  <a:schemeClr val="tx2"/>
                </a:solidFill>
              </a:rPr>
              <a:t>discrimination</a:t>
            </a:r>
            <a:endParaRPr lang="en-US" dirty="0" smtClean="0">
              <a:solidFill>
                <a:schemeClr val="tx2"/>
              </a:solidFill>
            </a:endParaRPr>
          </a:p>
          <a:p>
            <a:pPr algn="l"/>
            <a:endParaRPr lang="en-US" sz="1800" dirty="0" smtClean="0">
              <a:solidFill>
                <a:schemeClr val="tx2"/>
              </a:solidFill>
            </a:endParaRPr>
          </a:p>
          <a:p>
            <a:pPr lvl="1" algn="l"/>
            <a:r>
              <a:rPr lang="en-US" sz="3200" dirty="0" smtClean="0">
                <a:solidFill>
                  <a:schemeClr val="tx2"/>
                </a:solidFill>
              </a:rPr>
              <a:t>Race?   Sex?   Religion?   National Origin? </a:t>
            </a:r>
            <a:r>
              <a:rPr lang="en-US" sz="3200" dirty="0">
                <a:solidFill>
                  <a:schemeClr val="tx2"/>
                </a:solidFill>
              </a:rPr>
              <a:t>Pregnancy?   </a:t>
            </a:r>
            <a:r>
              <a:rPr lang="en-US" sz="3200" dirty="0" smtClean="0">
                <a:solidFill>
                  <a:schemeClr val="tx2"/>
                </a:solidFill>
              </a:rPr>
              <a:t>Age?   Disability?  FMLA?   </a:t>
            </a:r>
          </a:p>
          <a:p>
            <a:pPr lvl="1" algn="l"/>
            <a:r>
              <a:rPr lang="en-US" sz="3200" dirty="0" smtClean="0">
                <a:solidFill>
                  <a:schemeClr val="tx2"/>
                </a:solidFill>
              </a:rPr>
              <a:t>Union Organizing?  Whistleblowing?  </a:t>
            </a: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34064808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Discrimination Investigations</a:t>
            </a:r>
          </a:p>
          <a:p>
            <a:pPr algn="l"/>
            <a:r>
              <a:rPr lang="en-US" dirty="0" smtClean="0">
                <a:solidFill>
                  <a:schemeClr val="tx2"/>
                </a:solidFill>
              </a:rPr>
              <a:t>If discrimination is occurring, is it unlawful?</a:t>
            </a:r>
            <a:endParaRPr lang="en-US" sz="1800"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Discrimination on the basis of disability is </a:t>
            </a:r>
            <a:r>
              <a:rPr lang="en-US" dirty="0" smtClean="0">
                <a:solidFill>
                  <a:schemeClr val="tx2"/>
                </a:solidFill>
              </a:rPr>
              <a:t>unlawful</a:t>
            </a:r>
            <a:endParaRPr lang="en-US" sz="2200"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Discrimination on the basis of performance of essential </a:t>
            </a:r>
            <a:r>
              <a:rPr lang="en-US" i="1" dirty="0" smtClean="0">
                <a:solidFill>
                  <a:schemeClr val="tx2"/>
                </a:solidFill>
              </a:rPr>
              <a:t>job functions is </a:t>
            </a:r>
            <a:r>
              <a:rPr lang="en-US" i="1" dirty="0" smtClean="0">
                <a:solidFill>
                  <a:schemeClr val="tx2"/>
                </a:solidFill>
              </a:rPr>
              <a:t>not </a:t>
            </a:r>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15029658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Discrimination Investigations</a:t>
            </a:r>
          </a:p>
          <a:p>
            <a:pPr algn="l"/>
            <a:r>
              <a:rPr lang="en-US" dirty="0" smtClean="0">
                <a:solidFill>
                  <a:schemeClr val="tx2"/>
                </a:solidFill>
              </a:rPr>
              <a:t>Americans With Disabilities </a:t>
            </a:r>
            <a:r>
              <a:rPr lang="en-US" dirty="0" smtClean="0">
                <a:solidFill>
                  <a:schemeClr val="tx2"/>
                </a:solidFill>
              </a:rPr>
              <a:t>Act </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Existence of </a:t>
            </a:r>
            <a:r>
              <a:rPr lang="en-US" dirty="0" smtClean="0">
                <a:solidFill>
                  <a:schemeClr val="tx2"/>
                </a:solidFill>
              </a:rPr>
              <a:t>disability</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Employee </a:t>
            </a:r>
            <a:r>
              <a:rPr lang="en-US" dirty="0" smtClean="0">
                <a:solidFill>
                  <a:schemeClr val="tx2"/>
                </a:solidFill>
              </a:rPr>
              <a:t>representations</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Employee </a:t>
            </a:r>
            <a:r>
              <a:rPr lang="en-US" dirty="0" smtClean="0">
                <a:solidFill>
                  <a:schemeClr val="tx2"/>
                </a:solidFill>
              </a:rPr>
              <a:t>activities</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Medical </a:t>
            </a:r>
            <a:r>
              <a:rPr lang="en-US" dirty="0" smtClean="0">
                <a:solidFill>
                  <a:schemeClr val="tx2"/>
                </a:solidFill>
              </a:rPr>
              <a:t>certification</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ADAAA amendments to </a:t>
            </a:r>
            <a:r>
              <a:rPr lang="en-US" dirty="0" smtClean="0">
                <a:solidFill>
                  <a:schemeClr val="tx2"/>
                </a:solidFill>
              </a:rPr>
              <a:t>ADA</a:t>
            </a:r>
            <a:endParaRPr lang="en-US" dirty="0" smtClean="0">
              <a:solidFill>
                <a:schemeClr val="tx2"/>
              </a:solidFill>
            </a:endParaRPr>
          </a:p>
          <a:p>
            <a:pPr lvl="1" algn="l"/>
            <a:endParaRPr lang="en-US" sz="1800" dirty="0">
              <a:solidFill>
                <a:schemeClr val="tx2"/>
              </a:solidFill>
            </a:endParaRPr>
          </a:p>
          <a:p>
            <a:pPr algn="l"/>
            <a:endParaRPr lang="en-US" i="1" dirty="0" smtClean="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5607760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Discrimination Investigations</a:t>
            </a:r>
          </a:p>
          <a:p>
            <a:pPr algn="l"/>
            <a:r>
              <a:rPr lang="en-US" dirty="0" smtClean="0">
                <a:solidFill>
                  <a:schemeClr val="tx2"/>
                </a:solidFill>
              </a:rPr>
              <a:t>Americans With Disabilities </a:t>
            </a:r>
            <a:r>
              <a:rPr lang="en-US" dirty="0" smtClean="0">
                <a:solidFill>
                  <a:schemeClr val="tx2"/>
                </a:solidFill>
              </a:rPr>
              <a:t>Act </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Essential v. marginal job </a:t>
            </a:r>
            <a:r>
              <a:rPr lang="en-US" dirty="0" smtClean="0">
                <a:solidFill>
                  <a:schemeClr val="tx2"/>
                </a:solidFill>
              </a:rPr>
              <a:t>functions</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Job </a:t>
            </a:r>
            <a:r>
              <a:rPr lang="en-US" dirty="0" smtClean="0">
                <a:solidFill>
                  <a:schemeClr val="tx2"/>
                </a:solidFill>
              </a:rPr>
              <a:t>descriptions</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Actual </a:t>
            </a:r>
            <a:r>
              <a:rPr lang="en-US" dirty="0" smtClean="0">
                <a:solidFill>
                  <a:schemeClr val="tx2"/>
                </a:solidFill>
              </a:rPr>
              <a:t>practices</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Performance </a:t>
            </a:r>
            <a:r>
              <a:rPr lang="en-US" dirty="0" smtClean="0">
                <a:solidFill>
                  <a:schemeClr val="tx2"/>
                </a:solidFill>
              </a:rPr>
              <a:t>evaluations</a:t>
            </a:r>
            <a:endParaRPr lang="en-US" dirty="0" smtClean="0">
              <a:solidFill>
                <a:schemeClr val="tx2"/>
              </a:solidFill>
            </a:endParaRPr>
          </a:p>
          <a:p>
            <a:pPr lvl="1" algn="l"/>
            <a:endParaRPr lang="en-US" sz="1800" dirty="0">
              <a:solidFill>
                <a:schemeClr val="tx2"/>
              </a:solidFill>
            </a:endParaRPr>
          </a:p>
          <a:p>
            <a:pPr algn="l"/>
            <a:endParaRPr lang="en-US" i="1" dirty="0" smtClean="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2164704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b="1" dirty="0" smtClean="0">
                <a:solidFill>
                  <a:schemeClr val="tx2"/>
                </a:solidFill>
              </a:rPr>
              <a:t>General Guidelines for Investigations</a:t>
            </a:r>
            <a:endParaRPr lang="en-US" sz="1800" dirty="0">
              <a:solidFill>
                <a:schemeClr val="tx2"/>
              </a:solidFill>
            </a:endParaRPr>
          </a:p>
          <a:p>
            <a:pPr algn="l"/>
            <a:r>
              <a:rPr lang="en-US" dirty="0" smtClean="0">
                <a:solidFill>
                  <a:schemeClr val="tx2"/>
                </a:solidFill>
              </a:rPr>
              <a:t>Plan the investigation before beginning </a:t>
            </a:r>
            <a:r>
              <a:rPr lang="en-US" dirty="0" smtClean="0">
                <a:solidFill>
                  <a:schemeClr val="tx2"/>
                </a:solidFill>
              </a:rPr>
              <a:t>it</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Identify potentially relevant </a:t>
            </a:r>
            <a:r>
              <a:rPr lang="en-US" dirty="0" smtClean="0">
                <a:solidFill>
                  <a:schemeClr val="tx2"/>
                </a:solidFill>
              </a:rPr>
              <a:t>documents</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Formal </a:t>
            </a:r>
            <a:r>
              <a:rPr lang="en-US" dirty="0" smtClean="0">
                <a:solidFill>
                  <a:schemeClr val="tx2"/>
                </a:solidFill>
              </a:rPr>
              <a:t>complaints</a:t>
            </a:r>
            <a:endParaRPr lang="en-US" dirty="0" smtClean="0">
              <a:solidFill>
                <a:schemeClr val="tx2"/>
              </a:solidFill>
            </a:endParaRPr>
          </a:p>
          <a:p>
            <a:pPr marL="914400" lvl="1" indent="-457200" algn="l">
              <a:buFont typeface="Arial" panose="020B0604020202020204" pitchFamily="34" charset="0"/>
              <a:buChar char="•"/>
            </a:pPr>
            <a:r>
              <a:rPr lang="en-US" dirty="0">
                <a:solidFill>
                  <a:schemeClr val="tx2"/>
                </a:solidFill>
              </a:rPr>
              <a:t>Employer policies and </a:t>
            </a:r>
            <a:r>
              <a:rPr lang="en-US" dirty="0" smtClean="0">
                <a:solidFill>
                  <a:schemeClr val="tx2"/>
                </a:solidFill>
              </a:rPr>
              <a:t>handbook</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Accident, injury and incident </a:t>
            </a:r>
            <a:r>
              <a:rPr lang="en-US" dirty="0" smtClean="0">
                <a:solidFill>
                  <a:schemeClr val="tx2"/>
                </a:solidFill>
              </a:rPr>
              <a:t>reports</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Incident </a:t>
            </a:r>
            <a:r>
              <a:rPr lang="en-US" dirty="0" smtClean="0">
                <a:solidFill>
                  <a:schemeClr val="tx2"/>
                </a:solidFill>
              </a:rPr>
              <a:t>reports</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Disciplinary </a:t>
            </a:r>
            <a:r>
              <a:rPr lang="en-US" dirty="0" smtClean="0">
                <a:solidFill>
                  <a:schemeClr val="tx2"/>
                </a:solidFill>
              </a:rPr>
              <a:t>records</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Employee wage and hour </a:t>
            </a:r>
            <a:r>
              <a:rPr lang="en-US" dirty="0" smtClean="0">
                <a:solidFill>
                  <a:schemeClr val="tx2"/>
                </a:solidFill>
              </a:rPr>
              <a:t>records</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Medical </a:t>
            </a:r>
            <a:r>
              <a:rPr lang="en-US" dirty="0" smtClean="0">
                <a:solidFill>
                  <a:schemeClr val="tx2"/>
                </a:solidFill>
              </a:rPr>
              <a:t>records</a:t>
            </a:r>
            <a:endParaRPr lang="en-US" dirty="0" smtClean="0">
              <a:solidFill>
                <a:schemeClr val="tx2"/>
              </a:solidFill>
            </a:endParaRPr>
          </a:p>
          <a:p>
            <a:pPr marL="457200" indent="-457200" algn="l">
              <a:buFont typeface="Arial" panose="020B0604020202020204" pitchFamily="34" charset="0"/>
              <a:buChar char="•"/>
            </a:pPr>
            <a:endParaRPr lang="en-US" dirty="0">
              <a:solidFill>
                <a:schemeClr val="tx2"/>
              </a:solidFill>
            </a:endParaRPr>
          </a:p>
          <a:p>
            <a:pPr marL="457200" indent="-457200" algn="l">
              <a:buFont typeface="Arial" panose="020B0604020202020204" pitchFamily="34" charset="0"/>
              <a:buChar char="•"/>
            </a:pPr>
            <a:endParaRPr lang="en-US" dirty="0" smtClean="0">
              <a:solidFill>
                <a:schemeClr val="tx2"/>
              </a:solidFill>
            </a:endParaRPr>
          </a:p>
          <a:p>
            <a:pPr marL="457200" indent="-457200" algn="l">
              <a:buFont typeface="Arial" panose="020B0604020202020204" pitchFamily="34" charset="0"/>
              <a:buChar char="•"/>
            </a:pPr>
            <a:endParaRPr lang="en-US" dirty="0">
              <a:solidFill>
                <a:schemeClr val="tx2"/>
              </a:solidFill>
            </a:endParaRPr>
          </a:p>
          <a:p>
            <a:pPr marL="457200" indent="-457200" algn="l">
              <a:buFont typeface="Arial" panose="020B0604020202020204" pitchFamily="34" charset="0"/>
              <a:buChar char="•"/>
            </a:pPr>
            <a:endParaRPr lang="en-US" dirty="0" smtClean="0">
              <a:solidFill>
                <a:schemeClr val="tx2"/>
              </a:solidFill>
            </a:endParaRPr>
          </a:p>
          <a:p>
            <a:pPr marL="457200" indent="-457200" algn="l">
              <a:buFont typeface="Arial" panose="020B0604020202020204" pitchFamily="34" charset="0"/>
              <a:buChar char="•"/>
            </a:pPr>
            <a:endParaRPr lang="en-US" dirty="0" smtClean="0">
              <a:solidFill>
                <a:schemeClr val="tx2"/>
              </a:solidFill>
            </a:endParaRPr>
          </a:p>
          <a:p>
            <a:pPr marL="457200" indent="-457200" algn="l">
              <a:buFont typeface="Arial" panose="020B0604020202020204" pitchFamily="34" charset="0"/>
              <a:buChar char="•"/>
            </a:pPr>
            <a:endParaRPr lang="en-US"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10651361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Discrimination Investigations</a:t>
            </a:r>
          </a:p>
          <a:p>
            <a:pPr algn="l"/>
            <a:r>
              <a:rPr lang="en-US" dirty="0" smtClean="0">
                <a:solidFill>
                  <a:schemeClr val="tx2"/>
                </a:solidFill>
              </a:rPr>
              <a:t>Americans With Disabilities </a:t>
            </a:r>
            <a:r>
              <a:rPr lang="en-US" dirty="0" smtClean="0">
                <a:solidFill>
                  <a:schemeClr val="tx2"/>
                </a:solidFill>
              </a:rPr>
              <a:t>Act </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Accommodation </a:t>
            </a:r>
            <a:r>
              <a:rPr lang="en-US" dirty="0" smtClean="0">
                <a:solidFill>
                  <a:schemeClr val="tx2"/>
                </a:solidFill>
              </a:rPr>
              <a:t>Request</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Written </a:t>
            </a:r>
            <a:r>
              <a:rPr lang="en-US" dirty="0" smtClean="0">
                <a:solidFill>
                  <a:schemeClr val="tx2"/>
                </a:solidFill>
              </a:rPr>
              <a:t>request</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Oral </a:t>
            </a:r>
            <a:r>
              <a:rPr lang="en-US" dirty="0" smtClean="0">
                <a:solidFill>
                  <a:schemeClr val="tx2"/>
                </a:solidFill>
              </a:rPr>
              <a:t>request</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Interactive </a:t>
            </a:r>
            <a:r>
              <a:rPr lang="en-US" dirty="0" smtClean="0">
                <a:solidFill>
                  <a:schemeClr val="tx2"/>
                </a:solidFill>
              </a:rPr>
              <a:t>process</a:t>
            </a:r>
            <a:endParaRPr lang="en-US" dirty="0" smtClean="0">
              <a:solidFill>
                <a:schemeClr val="tx2"/>
              </a:solidFill>
            </a:endParaRPr>
          </a:p>
          <a:p>
            <a:pPr lvl="1" algn="l"/>
            <a:endParaRPr lang="en-US" sz="1800" dirty="0">
              <a:solidFill>
                <a:schemeClr val="tx2"/>
              </a:solidFill>
            </a:endParaRPr>
          </a:p>
          <a:p>
            <a:pPr algn="l"/>
            <a:endParaRPr lang="en-US" i="1" dirty="0" smtClean="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43532452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Discrimination Investigations</a:t>
            </a:r>
          </a:p>
          <a:p>
            <a:pPr algn="l"/>
            <a:r>
              <a:rPr lang="en-US" dirty="0" smtClean="0">
                <a:solidFill>
                  <a:schemeClr val="tx2"/>
                </a:solidFill>
              </a:rPr>
              <a:t>Americans With Disabilities </a:t>
            </a:r>
            <a:r>
              <a:rPr lang="en-US" dirty="0" smtClean="0">
                <a:solidFill>
                  <a:schemeClr val="tx2"/>
                </a:solidFill>
              </a:rPr>
              <a:t>Act </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Reasonableness of </a:t>
            </a:r>
            <a:r>
              <a:rPr lang="en-US" dirty="0" smtClean="0">
                <a:solidFill>
                  <a:schemeClr val="tx2"/>
                </a:solidFill>
              </a:rPr>
              <a:t>accommodation</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Accommodation </a:t>
            </a:r>
            <a:r>
              <a:rPr lang="en-US" dirty="0" smtClean="0">
                <a:solidFill>
                  <a:schemeClr val="tx2"/>
                </a:solidFill>
              </a:rPr>
              <a:t>requested</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Accommodation </a:t>
            </a:r>
            <a:r>
              <a:rPr lang="en-US" dirty="0" smtClean="0">
                <a:solidFill>
                  <a:schemeClr val="tx2"/>
                </a:solidFill>
              </a:rPr>
              <a:t>offered</a:t>
            </a:r>
            <a:endParaRPr lang="en-US" dirty="0" smtClean="0">
              <a:solidFill>
                <a:schemeClr val="tx2"/>
              </a:solidFill>
            </a:endParaRPr>
          </a:p>
          <a:p>
            <a:pPr lvl="1" algn="l"/>
            <a:endParaRPr lang="en-US" sz="1800" dirty="0">
              <a:solidFill>
                <a:schemeClr val="tx2"/>
              </a:solidFill>
            </a:endParaRPr>
          </a:p>
          <a:p>
            <a:pPr algn="l"/>
            <a:endParaRPr lang="en-US" i="1" dirty="0" smtClean="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25037630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Discrimination Investigations</a:t>
            </a:r>
          </a:p>
          <a:p>
            <a:pPr algn="l"/>
            <a:r>
              <a:rPr lang="en-US" dirty="0" smtClean="0">
                <a:solidFill>
                  <a:schemeClr val="tx2"/>
                </a:solidFill>
              </a:rPr>
              <a:t>Americans With Disabilities </a:t>
            </a:r>
            <a:r>
              <a:rPr lang="en-US" dirty="0" smtClean="0">
                <a:solidFill>
                  <a:schemeClr val="tx2"/>
                </a:solidFill>
              </a:rPr>
              <a:t>Act </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Undue </a:t>
            </a:r>
            <a:r>
              <a:rPr lang="en-US" dirty="0" smtClean="0">
                <a:solidFill>
                  <a:schemeClr val="tx2"/>
                </a:solidFill>
              </a:rPr>
              <a:t>hardship</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Difficulty</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Expense</a:t>
            </a:r>
            <a:endParaRPr lang="en-US" dirty="0" smtClean="0">
              <a:solidFill>
                <a:schemeClr val="tx2"/>
              </a:solidFill>
            </a:endParaRPr>
          </a:p>
          <a:p>
            <a:pPr lvl="1" algn="l"/>
            <a:endParaRPr lang="en-US" sz="1800" dirty="0">
              <a:solidFill>
                <a:schemeClr val="tx2"/>
              </a:solidFill>
            </a:endParaRPr>
          </a:p>
          <a:p>
            <a:pPr algn="l"/>
            <a:endParaRPr lang="en-US" i="1" dirty="0" smtClean="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320121017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Discrimination Investigations</a:t>
            </a:r>
          </a:p>
          <a:p>
            <a:pPr algn="l"/>
            <a:r>
              <a:rPr lang="en-US" dirty="0" smtClean="0">
                <a:solidFill>
                  <a:schemeClr val="tx2"/>
                </a:solidFill>
              </a:rPr>
              <a:t>Family and Medical Leave </a:t>
            </a:r>
            <a:r>
              <a:rPr lang="en-US" dirty="0" smtClean="0">
                <a:solidFill>
                  <a:schemeClr val="tx2"/>
                </a:solidFill>
              </a:rPr>
              <a:t>Act</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Serious health </a:t>
            </a:r>
            <a:r>
              <a:rPr lang="en-US" dirty="0" smtClean="0">
                <a:solidFill>
                  <a:schemeClr val="tx2"/>
                </a:solidFill>
              </a:rPr>
              <a:t>condition</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Medical </a:t>
            </a:r>
            <a:r>
              <a:rPr lang="en-US" dirty="0" smtClean="0">
                <a:solidFill>
                  <a:schemeClr val="tx2"/>
                </a:solidFill>
              </a:rPr>
              <a:t>certification</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Notice of need for </a:t>
            </a:r>
            <a:r>
              <a:rPr lang="en-US" dirty="0" smtClean="0">
                <a:solidFill>
                  <a:schemeClr val="tx2"/>
                </a:solidFill>
              </a:rPr>
              <a:t>leave</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Return to </a:t>
            </a:r>
            <a:r>
              <a:rPr lang="en-US" dirty="0" smtClean="0">
                <a:solidFill>
                  <a:schemeClr val="tx2"/>
                </a:solidFill>
              </a:rPr>
              <a:t>work</a:t>
            </a:r>
            <a:endParaRPr lang="en-US" dirty="0" smtClean="0">
              <a:solidFill>
                <a:schemeClr val="tx2"/>
              </a:solidFill>
            </a:endParaRPr>
          </a:p>
          <a:p>
            <a:pPr algn="l"/>
            <a:endParaRPr lang="en-US" dirty="0" smtClean="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algn="l"/>
            <a:endParaRPr lang="en-US" i="1" dirty="0" smtClean="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318897821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Wage Hour Investigations</a:t>
            </a:r>
          </a:p>
          <a:p>
            <a:pPr algn="l"/>
            <a:r>
              <a:rPr lang="en-US" dirty="0" smtClean="0">
                <a:solidFill>
                  <a:schemeClr val="tx2"/>
                </a:solidFill>
              </a:rPr>
              <a:t>Fair Labor Standards Act, Davis Bacon Act, etc.</a:t>
            </a:r>
          </a:p>
          <a:p>
            <a:pPr marL="457200" indent="-457200" algn="l">
              <a:buFont typeface="Arial" panose="020B0604020202020204" pitchFamily="34" charset="0"/>
              <a:buChar char="•"/>
            </a:pPr>
            <a:r>
              <a:rPr lang="en-US" dirty="0" smtClean="0">
                <a:solidFill>
                  <a:schemeClr val="tx2"/>
                </a:solidFill>
              </a:rPr>
              <a:t>Minimum wage</a:t>
            </a:r>
          </a:p>
          <a:p>
            <a:pPr marL="457200" indent="-457200" algn="l">
              <a:buFont typeface="Arial" panose="020B0604020202020204" pitchFamily="34" charset="0"/>
              <a:buChar char="•"/>
            </a:pPr>
            <a:r>
              <a:rPr lang="en-US" dirty="0" smtClean="0">
                <a:solidFill>
                  <a:schemeClr val="tx2"/>
                </a:solidFill>
              </a:rPr>
              <a:t>Overtime compensation</a:t>
            </a:r>
          </a:p>
          <a:p>
            <a:pPr marL="457200" indent="-457200" algn="l">
              <a:buFont typeface="Arial" panose="020B0604020202020204" pitchFamily="34" charset="0"/>
              <a:buChar char="•"/>
            </a:pPr>
            <a:r>
              <a:rPr lang="en-US" dirty="0" smtClean="0">
                <a:solidFill>
                  <a:schemeClr val="tx2"/>
                </a:solidFill>
              </a:rPr>
              <a:t>Child labor</a:t>
            </a:r>
          </a:p>
          <a:p>
            <a:pPr marL="457200" indent="-457200" algn="l">
              <a:buFont typeface="Arial" panose="020B0604020202020204" pitchFamily="34" charset="0"/>
              <a:buChar char="•"/>
            </a:pPr>
            <a:r>
              <a:rPr lang="en-US" dirty="0" smtClean="0">
                <a:solidFill>
                  <a:schemeClr val="tx2"/>
                </a:solidFill>
              </a:rPr>
              <a:t>Prevailing wage rate</a:t>
            </a:r>
            <a:endParaRPr lang="en-US" dirty="0">
              <a:solidFill>
                <a:schemeClr val="tx2"/>
              </a:solidFill>
            </a:endParaRPr>
          </a:p>
        </p:txBody>
      </p:sp>
    </p:spTree>
    <p:extLst>
      <p:ext uri="{BB962C8B-B14F-4D97-AF65-F5344CB8AC3E}">
        <p14:creationId xmlns:p14="http://schemas.microsoft.com/office/powerpoint/2010/main" val="236810603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Wage Hour Investigations</a:t>
            </a:r>
          </a:p>
          <a:p>
            <a:pPr algn="l"/>
            <a:r>
              <a:rPr lang="en-US" dirty="0" smtClean="0">
                <a:solidFill>
                  <a:schemeClr val="tx2"/>
                </a:solidFill>
              </a:rPr>
              <a:t>Exemptions from minimum wage / overtime</a:t>
            </a:r>
          </a:p>
          <a:p>
            <a:pPr marL="457200" indent="-457200" algn="l">
              <a:buFont typeface="Arial" panose="020B0604020202020204" pitchFamily="34" charset="0"/>
              <a:buChar char="•"/>
            </a:pPr>
            <a:r>
              <a:rPr lang="en-US" dirty="0" smtClean="0">
                <a:solidFill>
                  <a:schemeClr val="tx2"/>
                </a:solidFill>
              </a:rPr>
              <a:t>Executive employees</a:t>
            </a:r>
          </a:p>
          <a:p>
            <a:pPr marL="457200" indent="-457200" algn="l">
              <a:buFont typeface="Arial" panose="020B0604020202020204" pitchFamily="34" charset="0"/>
              <a:buChar char="•"/>
            </a:pPr>
            <a:r>
              <a:rPr lang="en-US" dirty="0" smtClean="0">
                <a:solidFill>
                  <a:schemeClr val="tx2"/>
                </a:solidFill>
              </a:rPr>
              <a:t>Administrative employees</a:t>
            </a:r>
          </a:p>
          <a:p>
            <a:pPr marL="457200" indent="-457200" algn="l">
              <a:buFont typeface="Arial" panose="020B0604020202020204" pitchFamily="34" charset="0"/>
              <a:buChar char="•"/>
            </a:pPr>
            <a:r>
              <a:rPr lang="en-US" dirty="0" smtClean="0">
                <a:solidFill>
                  <a:schemeClr val="tx2"/>
                </a:solidFill>
              </a:rPr>
              <a:t>Professional employees</a:t>
            </a:r>
          </a:p>
          <a:p>
            <a:pPr marL="457200" indent="-457200" algn="l">
              <a:buFont typeface="Arial" panose="020B0604020202020204" pitchFamily="34" charset="0"/>
              <a:buChar char="•"/>
            </a:pPr>
            <a:r>
              <a:rPr lang="en-US" dirty="0" smtClean="0">
                <a:solidFill>
                  <a:schemeClr val="tx2"/>
                </a:solidFill>
              </a:rPr>
              <a:t>Computer employees</a:t>
            </a:r>
          </a:p>
          <a:p>
            <a:pPr marL="457200" indent="-457200" algn="l">
              <a:buFont typeface="Arial" panose="020B0604020202020204" pitchFamily="34" charset="0"/>
              <a:buChar char="•"/>
            </a:pPr>
            <a:r>
              <a:rPr lang="en-US" dirty="0" smtClean="0">
                <a:solidFill>
                  <a:schemeClr val="tx2"/>
                </a:solidFill>
              </a:rPr>
              <a:t>Outside salesmen</a:t>
            </a:r>
          </a:p>
          <a:p>
            <a:pPr marL="457200" indent="-457200" algn="l">
              <a:buFont typeface="Arial" panose="020B0604020202020204" pitchFamily="34" charset="0"/>
              <a:buChar char="•"/>
            </a:pPr>
            <a:r>
              <a:rPr lang="en-US" dirty="0" smtClean="0">
                <a:solidFill>
                  <a:schemeClr val="tx2"/>
                </a:solidFill>
              </a:rPr>
              <a:t>Other job-specific exemptions</a:t>
            </a:r>
          </a:p>
        </p:txBody>
      </p:sp>
    </p:spTree>
    <p:extLst>
      <p:ext uri="{BB962C8B-B14F-4D97-AF65-F5344CB8AC3E}">
        <p14:creationId xmlns:p14="http://schemas.microsoft.com/office/powerpoint/2010/main" val="3355110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Wage Hour Investigations</a:t>
            </a:r>
          </a:p>
          <a:p>
            <a:pPr algn="l"/>
            <a:r>
              <a:rPr lang="en-US" dirty="0" smtClean="0">
                <a:solidFill>
                  <a:schemeClr val="tx2"/>
                </a:solidFill>
              </a:rPr>
              <a:t>Exemptions from minimum wage / overtime</a:t>
            </a:r>
          </a:p>
          <a:p>
            <a:pPr marL="457200" indent="-457200" algn="l">
              <a:buFont typeface="Arial" panose="020B0604020202020204" pitchFamily="34" charset="0"/>
              <a:buChar char="•"/>
            </a:pPr>
            <a:r>
              <a:rPr lang="en-US" dirty="0" smtClean="0">
                <a:solidFill>
                  <a:schemeClr val="tx2"/>
                </a:solidFill>
              </a:rPr>
              <a:t>Salary basis test</a:t>
            </a:r>
          </a:p>
          <a:p>
            <a:pPr marL="914400" lvl="1" indent="-457200" algn="l">
              <a:buFont typeface="Arial" panose="020B0604020202020204" pitchFamily="34" charset="0"/>
              <a:buChar char="•"/>
            </a:pPr>
            <a:r>
              <a:rPr lang="en-US" dirty="0" smtClean="0">
                <a:solidFill>
                  <a:schemeClr val="tx2"/>
                </a:solidFill>
              </a:rPr>
              <a:t>Exemption lost due to improper deductions from salary</a:t>
            </a:r>
          </a:p>
          <a:p>
            <a:pPr marL="914400" lvl="1" indent="-457200" algn="l">
              <a:buFont typeface="Arial" panose="020B0604020202020204" pitchFamily="34" charset="0"/>
              <a:buChar char="•"/>
            </a:pPr>
            <a:r>
              <a:rPr lang="en-US" dirty="0" smtClean="0">
                <a:solidFill>
                  <a:schemeClr val="tx2"/>
                </a:solidFill>
              </a:rPr>
              <a:t>Window of correction</a:t>
            </a:r>
          </a:p>
        </p:txBody>
      </p:sp>
    </p:spTree>
    <p:extLst>
      <p:ext uri="{BB962C8B-B14F-4D97-AF65-F5344CB8AC3E}">
        <p14:creationId xmlns:p14="http://schemas.microsoft.com/office/powerpoint/2010/main" val="378846577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Wage Hour Investigations</a:t>
            </a:r>
          </a:p>
          <a:p>
            <a:pPr algn="l"/>
            <a:r>
              <a:rPr lang="en-US" dirty="0" smtClean="0">
                <a:solidFill>
                  <a:schemeClr val="tx2"/>
                </a:solidFill>
              </a:rPr>
              <a:t>Exemptions from minimum wage / overtime</a:t>
            </a:r>
          </a:p>
          <a:p>
            <a:pPr marL="457200" indent="-457200" algn="l">
              <a:buFont typeface="Arial" panose="020B0604020202020204" pitchFamily="34" charset="0"/>
              <a:buChar char="•"/>
            </a:pPr>
            <a:r>
              <a:rPr lang="en-US" dirty="0" smtClean="0">
                <a:solidFill>
                  <a:schemeClr val="tx2"/>
                </a:solidFill>
              </a:rPr>
              <a:t>Primary duty test</a:t>
            </a:r>
          </a:p>
          <a:p>
            <a:pPr marL="914400" lvl="1" indent="-457200" algn="l">
              <a:buFont typeface="Arial" panose="020B0604020202020204" pitchFamily="34" charset="0"/>
              <a:buChar char="•"/>
            </a:pPr>
            <a:r>
              <a:rPr lang="en-US" dirty="0" smtClean="0">
                <a:solidFill>
                  <a:schemeClr val="tx2"/>
                </a:solidFill>
              </a:rPr>
              <a:t>Exemption lost if exempt work not primary duty </a:t>
            </a:r>
          </a:p>
        </p:txBody>
      </p:sp>
    </p:spTree>
    <p:extLst>
      <p:ext uri="{BB962C8B-B14F-4D97-AF65-F5344CB8AC3E}">
        <p14:creationId xmlns:p14="http://schemas.microsoft.com/office/powerpoint/2010/main" val="12928214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Wage Hour Investigations</a:t>
            </a:r>
          </a:p>
          <a:p>
            <a:pPr algn="l"/>
            <a:r>
              <a:rPr lang="en-US" dirty="0" smtClean="0">
                <a:solidFill>
                  <a:schemeClr val="tx2"/>
                </a:solidFill>
              </a:rPr>
              <a:t>Hours worked - rest and meal breaks</a:t>
            </a:r>
          </a:p>
          <a:p>
            <a:pPr marL="457200" indent="-457200" algn="l">
              <a:buFont typeface="Arial" panose="020B0604020202020204" pitchFamily="34" charset="0"/>
              <a:buChar char="•"/>
            </a:pPr>
            <a:r>
              <a:rPr lang="en-US" dirty="0" smtClean="0">
                <a:solidFill>
                  <a:schemeClr val="tx2"/>
                </a:solidFill>
              </a:rPr>
              <a:t>Rest breaks - 20 minutes</a:t>
            </a:r>
          </a:p>
          <a:p>
            <a:pPr marL="457200" indent="-457200" algn="l">
              <a:buFont typeface="Arial" panose="020B0604020202020204" pitchFamily="34" charset="0"/>
              <a:buChar char="•"/>
            </a:pPr>
            <a:r>
              <a:rPr lang="en-US" dirty="0" smtClean="0">
                <a:solidFill>
                  <a:schemeClr val="tx2"/>
                </a:solidFill>
              </a:rPr>
              <a:t>Meal breaks - 30 minutes</a:t>
            </a:r>
          </a:p>
          <a:p>
            <a:pPr marL="457200" indent="-457200" algn="l">
              <a:buFont typeface="Arial" panose="020B0604020202020204" pitchFamily="34" charset="0"/>
              <a:buChar char="•"/>
            </a:pPr>
            <a:r>
              <a:rPr lang="en-US" dirty="0" smtClean="0">
                <a:solidFill>
                  <a:schemeClr val="tx2"/>
                </a:solidFill>
              </a:rPr>
              <a:t>Working while on break</a:t>
            </a:r>
          </a:p>
          <a:p>
            <a:pPr marL="457200" indent="-457200" algn="l">
              <a:buFont typeface="Arial" panose="020B0604020202020204" pitchFamily="34" charset="0"/>
              <a:buChar char="•"/>
            </a:pPr>
            <a:r>
              <a:rPr lang="en-US" dirty="0" smtClean="0">
                <a:solidFill>
                  <a:schemeClr val="tx2"/>
                </a:solidFill>
              </a:rPr>
              <a:t>Charging employees with breaks not taken</a:t>
            </a:r>
          </a:p>
          <a:p>
            <a:pPr algn="l"/>
            <a:endParaRPr lang="en-US" dirty="0" smtClean="0">
              <a:solidFill>
                <a:schemeClr val="tx2"/>
              </a:solidFill>
            </a:endParaRPr>
          </a:p>
          <a:p>
            <a:pPr algn="l"/>
            <a:endParaRPr lang="en-US" dirty="0" smtClean="0">
              <a:solidFill>
                <a:schemeClr val="tx2"/>
              </a:solidFill>
            </a:endParaRPr>
          </a:p>
          <a:p>
            <a:pPr algn="l"/>
            <a:endParaRPr lang="en-US" dirty="0" smtClean="0">
              <a:solidFill>
                <a:schemeClr val="tx2"/>
              </a:solidFill>
            </a:endParaRPr>
          </a:p>
        </p:txBody>
      </p:sp>
    </p:spTree>
    <p:extLst>
      <p:ext uri="{BB962C8B-B14F-4D97-AF65-F5344CB8AC3E}">
        <p14:creationId xmlns:p14="http://schemas.microsoft.com/office/powerpoint/2010/main" val="181603935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Wage Hour Investigations</a:t>
            </a:r>
          </a:p>
          <a:p>
            <a:pPr algn="l"/>
            <a:r>
              <a:rPr lang="en-US" dirty="0" smtClean="0">
                <a:solidFill>
                  <a:schemeClr val="tx2"/>
                </a:solidFill>
              </a:rPr>
              <a:t>Hours worked - travel time</a:t>
            </a:r>
          </a:p>
          <a:p>
            <a:pPr marL="457200" indent="-457200" algn="l">
              <a:buFont typeface="Arial" panose="020B0604020202020204" pitchFamily="34" charset="0"/>
              <a:buChar char="•"/>
            </a:pPr>
            <a:r>
              <a:rPr lang="en-US" dirty="0" smtClean="0">
                <a:solidFill>
                  <a:schemeClr val="tx2"/>
                </a:solidFill>
              </a:rPr>
              <a:t>Home to office</a:t>
            </a:r>
          </a:p>
          <a:p>
            <a:pPr marL="457200" indent="-457200" algn="l">
              <a:buFont typeface="Arial" panose="020B0604020202020204" pitchFamily="34" charset="0"/>
              <a:buChar char="•"/>
            </a:pPr>
            <a:r>
              <a:rPr lang="en-US" dirty="0" smtClean="0">
                <a:solidFill>
                  <a:schemeClr val="tx2"/>
                </a:solidFill>
              </a:rPr>
              <a:t>Home to job site</a:t>
            </a:r>
          </a:p>
          <a:p>
            <a:pPr marL="457200" indent="-457200" algn="l">
              <a:buFont typeface="Arial" panose="020B0604020202020204" pitchFamily="34" charset="0"/>
              <a:buChar char="•"/>
            </a:pPr>
            <a:r>
              <a:rPr lang="en-US" dirty="0" smtClean="0">
                <a:solidFill>
                  <a:schemeClr val="tx2"/>
                </a:solidFill>
              </a:rPr>
              <a:t>Job site to job site</a:t>
            </a:r>
          </a:p>
          <a:p>
            <a:pPr marL="457200" indent="-457200" algn="l">
              <a:buFont typeface="Arial" panose="020B0604020202020204" pitchFamily="34" charset="0"/>
              <a:buChar char="•"/>
            </a:pPr>
            <a:r>
              <a:rPr lang="en-US" dirty="0" smtClean="0">
                <a:solidFill>
                  <a:schemeClr val="tx2"/>
                </a:solidFill>
              </a:rPr>
              <a:t>job site to office</a:t>
            </a:r>
          </a:p>
          <a:p>
            <a:pPr marL="457200" indent="-457200" algn="l">
              <a:buFont typeface="Arial" panose="020B0604020202020204" pitchFamily="34" charset="0"/>
              <a:buChar char="•"/>
            </a:pPr>
            <a:r>
              <a:rPr lang="en-US" dirty="0" smtClean="0">
                <a:solidFill>
                  <a:schemeClr val="tx2"/>
                </a:solidFill>
              </a:rPr>
              <a:t>job site to home</a:t>
            </a:r>
          </a:p>
          <a:p>
            <a:pPr marL="457200" indent="-457200" algn="l">
              <a:buFont typeface="Arial" panose="020B0604020202020204" pitchFamily="34" charset="0"/>
              <a:buChar char="•"/>
            </a:pPr>
            <a:r>
              <a:rPr lang="en-US" dirty="0" smtClean="0">
                <a:solidFill>
                  <a:schemeClr val="tx2"/>
                </a:solidFill>
              </a:rPr>
              <a:t>Out of town travel</a:t>
            </a:r>
          </a:p>
          <a:p>
            <a:pPr algn="l"/>
            <a:endParaRPr lang="en-US" dirty="0" smtClean="0">
              <a:solidFill>
                <a:schemeClr val="tx2"/>
              </a:solidFill>
            </a:endParaRPr>
          </a:p>
          <a:p>
            <a:pPr algn="l"/>
            <a:endParaRPr lang="en-US" dirty="0" smtClean="0">
              <a:solidFill>
                <a:schemeClr val="tx2"/>
              </a:solidFill>
            </a:endParaRPr>
          </a:p>
          <a:p>
            <a:pPr algn="l"/>
            <a:endParaRPr lang="en-US" dirty="0" smtClean="0">
              <a:solidFill>
                <a:schemeClr val="tx2"/>
              </a:solidFill>
            </a:endParaRPr>
          </a:p>
        </p:txBody>
      </p:sp>
    </p:spTree>
    <p:extLst>
      <p:ext uri="{BB962C8B-B14F-4D97-AF65-F5344CB8AC3E}">
        <p14:creationId xmlns:p14="http://schemas.microsoft.com/office/powerpoint/2010/main" val="2849016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b="1" dirty="0" smtClean="0">
                <a:solidFill>
                  <a:schemeClr val="tx2"/>
                </a:solidFill>
              </a:rPr>
              <a:t>General Guidelines for Investigations</a:t>
            </a:r>
          </a:p>
          <a:p>
            <a:pPr algn="l"/>
            <a:r>
              <a:rPr lang="en-US" dirty="0">
                <a:solidFill>
                  <a:schemeClr val="tx2"/>
                </a:solidFill>
              </a:rPr>
              <a:t>Plan the investigation before beginning </a:t>
            </a:r>
            <a:r>
              <a:rPr lang="en-US" dirty="0" smtClean="0">
                <a:solidFill>
                  <a:schemeClr val="tx2"/>
                </a:solidFill>
              </a:rPr>
              <a:t>it</a:t>
            </a:r>
            <a:endParaRPr lang="en-US" sz="1800" dirty="0">
              <a:solidFill>
                <a:schemeClr val="tx2"/>
              </a:solidFill>
            </a:endParaRPr>
          </a:p>
          <a:p>
            <a:pPr marL="457200" indent="-457200" algn="l">
              <a:buFont typeface="Arial" panose="020B0604020202020204" pitchFamily="34" charset="0"/>
              <a:buChar char="•"/>
            </a:pPr>
            <a:r>
              <a:rPr lang="en-US" dirty="0" smtClean="0">
                <a:solidFill>
                  <a:schemeClr val="tx2"/>
                </a:solidFill>
              </a:rPr>
              <a:t>Identify and preserve potential relevant electronically stored </a:t>
            </a:r>
            <a:r>
              <a:rPr lang="en-US" dirty="0" smtClean="0">
                <a:solidFill>
                  <a:schemeClr val="tx2"/>
                </a:solidFill>
              </a:rPr>
              <a:t>information</a:t>
            </a:r>
            <a:endParaRPr lang="en-US" dirty="0" smtClean="0">
              <a:solidFill>
                <a:schemeClr val="tx2"/>
              </a:solidFill>
            </a:endParaRPr>
          </a:p>
          <a:p>
            <a:pPr marL="914400" lvl="1" indent="-457200" algn="l">
              <a:buFont typeface="Arial" panose="020B0604020202020204" pitchFamily="34" charset="0"/>
              <a:buChar char="•"/>
            </a:pPr>
            <a:r>
              <a:rPr lang="en-US" dirty="0" smtClean="0">
                <a:solidFill>
                  <a:schemeClr val="tx2"/>
                </a:solidFill>
              </a:rPr>
              <a:t>E-mail</a:t>
            </a:r>
          </a:p>
          <a:p>
            <a:pPr marL="914400" lvl="1" indent="-457200" algn="l">
              <a:buFont typeface="Arial" panose="020B0604020202020204" pitchFamily="34" charset="0"/>
              <a:buChar char="•"/>
            </a:pPr>
            <a:r>
              <a:rPr lang="en-US" dirty="0" smtClean="0">
                <a:solidFill>
                  <a:schemeClr val="tx2"/>
                </a:solidFill>
              </a:rPr>
              <a:t>Voice mail</a:t>
            </a:r>
          </a:p>
          <a:p>
            <a:pPr marL="914400" lvl="1" indent="-457200" algn="l">
              <a:buFont typeface="Arial" panose="020B0604020202020204" pitchFamily="34" charset="0"/>
              <a:buChar char="•"/>
            </a:pPr>
            <a:r>
              <a:rPr lang="en-US" dirty="0" smtClean="0">
                <a:solidFill>
                  <a:schemeClr val="tx2"/>
                </a:solidFill>
              </a:rPr>
              <a:t>Electronic documents</a:t>
            </a:r>
          </a:p>
          <a:p>
            <a:pPr marL="914400" lvl="1" indent="-457200" algn="l">
              <a:buFont typeface="Arial" panose="020B0604020202020204" pitchFamily="34" charset="0"/>
              <a:buChar char="•"/>
            </a:pPr>
            <a:r>
              <a:rPr lang="en-US" dirty="0" smtClean="0">
                <a:solidFill>
                  <a:schemeClr val="tx2"/>
                </a:solidFill>
              </a:rPr>
              <a:t>Data in hard drives</a:t>
            </a:r>
          </a:p>
          <a:p>
            <a:pPr marL="914400" lvl="1" indent="-457200" algn="l">
              <a:buFont typeface="Arial" panose="020B0604020202020204" pitchFamily="34" charset="0"/>
              <a:buChar char="•"/>
            </a:pPr>
            <a:r>
              <a:rPr lang="en-US" dirty="0" smtClean="0">
                <a:solidFill>
                  <a:schemeClr val="tx2"/>
                </a:solidFill>
              </a:rPr>
              <a:t>Data on network</a:t>
            </a:r>
          </a:p>
          <a:p>
            <a:pPr marL="914400" lvl="1" indent="-457200" algn="l">
              <a:buFont typeface="Arial" panose="020B0604020202020204" pitchFamily="34" charset="0"/>
              <a:buChar char="•"/>
            </a:pPr>
            <a:r>
              <a:rPr lang="en-US" dirty="0" smtClean="0">
                <a:solidFill>
                  <a:schemeClr val="tx2"/>
                </a:solidFill>
              </a:rPr>
              <a:t>Video surveillance records</a:t>
            </a:r>
          </a:p>
          <a:p>
            <a:pPr marL="457200" indent="-457200" algn="l">
              <a:buFont typeface="Arial" panose="020B0604020202020204" pitchFamily="34" charset="0"/>
              <a:buChar char="•"/>
            </a:pPr>
            <a:endParaRPr lang="en-US" dirty="0" smtClean="0">
              <a:solidFill>
                <a:schemeClr val="tx2"/>
              </a:solidFill>
            </a:endParaRPr>
          </a:p>
          <a:p>
            <a:pPr marL="457200" indent="-457200" algn="l">
              <a:buFont typeface="Arial" panose="020B0604020202020204" pitchFamily="34" charset="0"/>
              <a:buChar char="•"/>
            </a:pPr>
            <a:endParaRPr lang="en-US" dirty="0" smtClean="0">
              <a:solidFill>
                <a:schemeClr val="tx2"/>
              </a:solidFill>
            </a:endParaRPr>
          </a:p>
          <a:p>
            <a:pPr marL="457200" indent="-457200" algn="l">
              <a:buFont typeface="Arial" panose="020B0604020202020204" pitchFamily="34" charset="0"/>
              <a:buChar char="•"/>
            </a:pPr>
            <a:endParaRPr lang="en-US"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304091317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Wage Hour Investigations</a:t>
            </a:r>
          </a:p>
          <a:p>
            <a:pPr algn="l"/>
            <a:r>
              <a:rPr lang="en-US" dirty="0" smtClean="0">
                <a:solidFill>
                  <a:schemeClr val="tx2"/>
                </a:solidFill>
              </a:rPr>
              <a:t>Hours worked - waiting and stand-by time</a:t>
            </a:r>
          </a:p>
          <a:p>
            <a:pPr marL="457200" indent="-457200" algn="l">
              <a:buFont typeface="Arial" panose="020B0604020202020204" pitchFamily="34" charset="0"/>
              <a:buChar char="•"/>
            </a:pPr>
            <a:r>
              <a:rPr lang="en-US" dirty="0" smtClean="0">
                <a:solidFill>
                  <a:schemeClr val="tx2"/>
                </a:solidFill>
              </a:rPr>
              <a:t>Waiting to be engaged</a:t>
            </a:r>
          </a:p>
          <a:p>
            <a:pPr marL="457200" indent="-457200" algn="l">
              <a:buFont typeface="Arial" panose="020B0604020202020204" pitchFamily="34" charset="0"/>
              <a:buChar char="•"/>
            </a:pPr>
            <a:r>
              <a:rPr lang="en-US" dirty="0" smtClean="0">
                <a:solidFill>
                  <a:schemeClr val="tx2"/>
                </a:solidFill>
              </a:rPr>
              <a:t>Engaged to be waiting</a:t>
            </a:r>
          </a:p>
          <a:p>
            <a:pPr marL="457200" indent="-457200" algn="l">
              <a:buFont typeface="Arial" panose="020B0604020202020204" pitchFamily="34" charset="0"/>
              <a:buChar char="•"/>
            </a:pPr>
            <a:r>
              <a:rPr lang="en-US" dirty="0" smtClean="0">
                <a:solidFill>
                  <a:schemeClr val="tx2"/>
                </a:solidFill>
              </a:rPr>
              <a:t>Sleep </a:t>
            </a:r>
            <a:r>
              <a:rPr lang="en-US" dirty="0">
                <a:solidFill>
                  <a:schemeClr val="tx2"/>
                </a:solidFill>
              </a:rPr>
              <a:t>time</a:t>
            </a:r>
          </a:p>
          <a:p>
            <a:pPr algn="l"/>
            <a:endParaRPr lang="en-US" dirty="0" smtClean="0">
              <a:solidFill>
                <a:schemeClr val="tx2"/>
              </a:solidFill>
            </a:endParaRPr>
          </a:p>
          <a:p>
            <a:pPr algn="l"/>
            <a:endParaRPr lang="en-US" dirty="0" smtClean="0">
              <a:solidFill>
                <a:schemeClr val="tx2"/>
              </a:solidFill>
            </a:endParaRPr>
          </a:p>
        </p:txBody>
      </p:sp>
    </p:spTree>
    <p:extLst>
      <p:ext uri="{BB962C8B-B14F-4D97-AF65-F5344CB8AC3E}">
        <p14:creationId xmlns:p14="http://schemas.microsoft.com/office/powerpoint/2010/main" val="93058512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Wage Hour Investigations</a:t>
            </a:r>
          </a:p>
          <a:p>
            <a:pPr algn="l"/>
            <a:r>
              <a:rPr lang="en-US" dirty="0" smtClean="0">
                <a:solidFill>
                  <a:schemeClr val="tx2"/>
                </a:solidFill>
              </a:rPr>
              <a:t>Hours worked - training time</a:t>
            </a:r>
          </a:p>
          <a:p>
            <a:pPr marL="457200" indent="-457200" algn="l">
              <a:buFont typeface="Arial" panose="020B0604020202020204" pitchFamily="34" charset="0"/>
              <a:buChar char="•"/>
            </a:pPr>
            <a:r>
              <a:rPr lang="en-US" dirty="0" smtClean="0">
                <a:solidFill>
                  <a:schemeClr val="tx2"/>
                </a:solidFill>
              </a:rPr>
              <a:t>During work hours</a:t>
            </a:r>
          </a:p>
          <a:p>
            <a:pPr marL="457200" indent="-457200" algn="l">
              <a:buFont typeface="Arial" panose="020B0604020202020204" pitchFamily="34" charset="0"/>
              <a:buChar char="•"/>
            </a:pPr>
            <a:r>
              <a:rPr lang="en-US" dirty="0" smtClean="0">
                <a:solidFill>
                  <a:schemeClr val="tx2"/>
                </a:solidFill>
              </a:rPr>
              <a:t>Outside work hours</a:t>
            </a:r>
          </a:p>
          <a:p>
            <a:pPr marL="457200" indent="-457200" algn="l">
              <a:buFont typeface="Arial" panose="020B0604020202020204" pitchFamily="34" charset="0"/>
              <a:buChar char="•"/>
            </a:pPr>
            <a:r>
              <a:rPr lang="en-US" dirty="0" smtClean="0">
                <a:solidFill>
                  <a:schemeClr val="tx2"/>
                </a:solidFill>
              </a:rPr>
              <a:t>Job-related v. non-job related</a:t>
            </a:r>
          </a:p>
          <a:p>
            <a:pPr algn="l"/>
            <a:endParaRPr lang="en-US" dirty="0" smtClean="0">
              <a:solidFill>
                <a:schemeClr val="tx2"/>
              </a:solidFill>
            </a:endParaRPr>
          </a:p>
          <a:p>
            <a:pPr algn="l"/>
            <a:endParaRPr lang="en-US" dirty="0" smtClean="0">
              <a:solidFill>
                <a:schemeClr val="tx2"/>
              </a:solidFill>
            </a:endParaRPr>
          </a:p>
          <a:p>
            <a:pPr algn="l"/>
            <a:endParaRPr lang="en-US" dirty="0" smtClean="0">
              <a:solidFill>
                <a:schemeClr val="tx2"/>
              </a:solidFill>
            </a:endParaRPr>
          </a:p>
        </p:txBody>
      </p:sp>
    </p:spTree>
    <p:extLst>
      <p:ext uri="{BB962C8B-B14F-4D97-AF65-F5344CB8AC3E}">
        <p14:creationId xmlns:p14="http://schemas.microsoft.com/office/powerpoint/2010/main" val="10313633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Wage Hour Investigations</a:t>
            </a:r>
          </a:p>
          <a:p>
            <a:pPr algn="l"/>
            <a:r>
              <a:rPr lang="en-US" dirty="0" smtClean="0">
                <a:solidFill>
                  <a:schemeClr val="tx2"/>
                </a:solidFill>
              </a:rPr>
              <a:t>Hours worked - Portal to Portal Act</a:t>
            </a:r>
          </a:p>
          <a:p>
            <a:pPr marL="457200" indent="-457200" algn="l">
              <a:buFont typeface="Arial" panose="020B0604020202020204" pitchFamily="34" charset="0"/>
              <a:buChar char="•"/>
            </a:pPr>
            <a:r>
              <a:rPr lang="en-US" dirty="0" smtClean="0">
                <a:solidFill>
                  <a:schemeClr val="tx2"/>
                </a:solidFill>
              </a:rPr>
              <a:t>Donning and doffing</a:t>
            </a:r>
          </a:p>
          <a:p>
            <a:pPr algn="l"/>
            <a:endParaRPr lang="en-US" dirty="0" smtClean="0">
              <a:solidFill>
                <a:schemeClr val="tx2"/>
              </a:solidFill>
            </a:endParaRPr>
          </a:p>
          <a:p>
            <a:pPr algn="l"/>
            <a:endParaRPr lang="en-US" dirty="0" smtClean="0">
              <a:solidFill>
                <a:schemeClr val="tx2"/>
              </a:solidFill>
            </a:endParaRPr>
          </a:p>
          <a:p>
            <a:pPr algn="l"/>
            <a:endParaRPr lang="en-US" dirty="0" smtClean="0">
              <a:solidFill>
                <a:schemeClr val="tx2"/>
              </a:solidFill>
            </a:endParaRPr>
          </a:p>
        </p:txBody>
      </p:sp>
    </p:spTree>
    <p:extLst>
      <p:ext uri="{BB962C8B-B14F-4D97-AF65-F5344CB8AC3E}">
        <p14:creationId xmlns:p14="http://schemas.microsoft.com/office/powerpoint/2010/main" val="41580928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Wage Hour Investigations</a:t>
            </a:r>
          </a:p>
          <a:p>
            <a:pPr algn="l"/>
            <a:r>
              <a:rPr lang="en-US" dirty="0" smtClean="0">
                <a:solidFill>
                  <a:schemeClr val="tx2"/>
                </a:solidFill>
              </a:rPr>
              <a:t>Overtime compensation</a:t>
            </a:r>
          </a:p>
          <a:p>
            <a:pPr marL="457200" indent="-457200" algn="l">
              <a:buFont typeface="Arial" panose="020B0604020202020204" pitchFamily="34" charset="0"/>
              <a:buChar char="•"/>
            </a:pPr>
            <a:r>
              <a:rPr lang="en-US" dirty="0" smtClean="0">
                <a:solidFill>
                  <a:schemeClr val="tx2"/>
                </a:solidFill>
              </a:rPr>
              <a:t>Workweek basis</a:t>
            </a:r>
          </a:p>
          <a:p>
            <a:pPr marL="457200" indent="-457200" algn="l">
              <a:buFont typeface="Arial" panose="020B0604020202020204" pitchFamily="34" charset="0"/>
              <a:buChar char="•"/>
            </a:pPr>
            <a:r>
              <a:rPr lang="en-US" dirty="0" smtClean="0">
                <a:solidFill>
                  <a:schemeClr val="tx2"/>
                </a:solidFill>
              </a:rPr>
              <a:t>Hourly employees</a:t>
            </a:r>
          </a:p>
          <a:p>
            <a:pPr marL="457200" indent="-457200" algn="l">
              <a:buFont typeface="Arial" panose="020B0604020202020204" pitchFamily="34" charset="0"/>
              <a:buChar char="•"/>
            </a:pPr>
            <a:r>
              <a:rPr lang="en-US" dirty="0" smtClean="0">
                <a:solidFill>
                  <a:schemeClr val="tx2"/>
                </a:solidFill>
              </a:rPr>
              <a:t>Non-exempt salaried employees</a:t>
            </a:r>
          </a:p>
          <a:p>
            <a:pPr marL="457200" indent="-457200" algn="l">
              <a:buFont typeface="Arial" panose="020B0604020202020204" pitchFamily="34" charset="0"/>
              <a:buChar char="•"/>
            </a:pPr>
            <a:r>
              <a:rPr lang="en-US" dirty="0" smtClean="0">
                <a:solidFill>
                  <a:schemeClr val="tx2"/>
                </a:solidFill>
              </a:rPr>
              <a:t>Fluctuating workweek</a:t>
            </a:r>
          </a:p>
          <a:p>
            <a:pPr algn="l"/>
            <a:endParaRPr lang="en-US" dirty="0" smtClean="0">
              <a:solidFill>
                <a:schemeClr val="tx2"/>
              </a:solidFill>
            </a:endParaRPr>
          </a:p>
          <a:p>
            <a:pPr algn="l"/>
            <a:endParaRPr lang="en-US" dirty="0" smtClean="0">
              <a:solidFill>
                <a:schemeClr val="tx2"/>
              </a:solidFill>
            </a:endParaRPr>
          </a:p>
        </p:txBody>
      </p:sp>
    </p:spTree>
    <p:extLst>
      <p:ext uri="{BB962C8B-B14F-4D97-AF65-F5344CB8AC3E}">
        <p14:creationId xmlns:p14="http://schemas.microsoft.com/office/powerpoint/2010/main" val="363995173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Workplace Injury Investigations</a:t>
            </a:r>
          </a:p>
          <a:p>
            <a:pPr algn="l"/>
            <a:r>
              <a:rPr lang="en-US" dirty="0" smtClean="0">
                <a:solidFill>
                  <a:schemeClr val="tx2"/>
                </a:solidFill>
              </a:rPr>
              <a:t>Circumstances of premises</a:t>
            </a:r>
          </a:p>
          <a:p>
            <a:pPr marL="457200" indent="-457200" algn="l">
              <a:buFont typeface="Arial" panose="020B0604020202020204" pitchFamily="34" charset="0"/>
              <a:buChar char="•"/>
            </a:pPr>
            <a:r>
              <a:rPr lang="en-US" dirty="0" smtClean="0">
                <a:solidFill>
                  <a:schemeClr val="tx2"/>
                </a:solidFill>
              </a:rPr>
              <a:t>Physical condition of premises</a:t>
            </a:r>
          </a:p>
          <a:p>
            <a:pPr marL="457200" indent="-457200" algn="l">
              <a:buFont typeface="Arial" panose="020B0604020202020204" pitchFamily="34" charset="0"/>
              <a:buChar char="•"/>
            </a:pPr>
            <a:r>
              <a:rPr lang="en-US" dirty="0" smtClean="0">
                <a:solidFill>
                  <a:schemeClr val="tx2"/>
                </a:solidFill>
              </a:rPr>
              <a:t>Weather</a:t>
            </a:r>
          </a:p>
          <a:p>
            <a:pPr marL="457200" indent="-457200" algn="l">
              <a:buFont typeface="Arial" panose="020B0604020202020204" pitchFamily="34" charset="0"/>
              <a:buChar char="•"/>
            </a:pPr>
            <a:r>
              <a:rPr lang="en-US" dirty="0" smtClean="0">
                <a:solidFill>
                  <a:schemeClr val="tx2"/>
                </a:solidFill>
              </a:rPr>
              <a:t>Lighting</a:t>
            </a:r>
          </a:p>
          <a:p>
            <a:pPr marL="457200" indent="-457200" algn="l">
              <a:buFont typeface="Arial" panose="020B0604020202020204" pitchFamily="34" charset="0"/>
              <a:buChar char="•"/>
            </a:pPr>
            <a:r>
              <a:rPr lang="en-US" dirty="0" smtClean="0">
                <a:solidFill>
                  <a:schemeClr val="tx2"/>
                </a:solidFill>
              </a:rPr>
              <a:t>Condition of tools and equipment</a:t>
            </a:r>
          </a:p>
          <a:p>
            <a:pPr marL="457200" indent="-457200" algn="l">
              <a:buFont typeface="Arial" panose="020B0604020202020204" pitchFamily="34" charset="0"/>
              <a:buChar char="•"/>
            </a:pPr>
            <a:r>
              <a:rPr lang="en-US" dirty="0" smtClean="0">
                <a:solidFill>
                  <a:schemeClr val="tx2"/>
                </a:solidFill>
              </a:rPr>
              <a:t>Safety equipment used</a:t>
            </a:r>
          </a:p>
        </p:txBody>
      </p:sp>
    </p:spTree>
    <p:extLst>
      <p:ext uri="{BB962C8B-B14F-4D97-AF65-F5344CB8AC3E}">
        <p14:creationId xmlns:p14="http://schemas.microsoft.com/office/powerpoint/2010/main" val="38069321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Workplace Injury Investigations</a:t>
            </a:r>
          </a:p>
          <a:p>
            <a:pPr algn="l"/>
            <a:r>
              <a:rPr lang="en-US" dirty="0" smtClean="0">
                <a:solidFill>
                  <a:schemeClr val="tx2"/>
                </a:solidFill>
              </a:rPr>
              <a:t>Employee circumstances</a:t>
            </a:r>
          </a:p>
          <a:p>
            <a:pPr marL="457200" indent="-457200" algn="l">
              <a:buFont typeface="Arial" panose="020B0604020202020204" pitchFamily="34" charset="0"/>
              <a:buChar char="•"/>
            </a:pPr>
            <a:r>
              <a:rPr lang="en-US" dirty="0" smtClean="0">
                <a:solidFill>
                  <a:schemeClr val="tx2"/>
                </a:solidFill>
              </a:rPr>
              <a:t>Employee training</a:t>
            </a:r>
          </a:p>
          <a:p>
            <a:pPr marL="457200" indent="-457200" algn="l">
              <a:buFont typeface="Arial" panose="020B0604020202020204" pitchFamily="34" charset="0"/>
              <a:buChar char="•"/>
            </a:pPr>
            <a:r>
              <a:rPr lang="en-US" dirty="0" smtClean="0">
                <a:solidFill>
                  <a:schemeClr val="tx2"/>
                </a:solidFill>
              </a:rPr>
              <a:t>Employee experience </a:t>
            </a:r>
          </a:p>
          <a:p>
            <a:pPr marL="457200" indent="-457200" algn="l">
              <a:buFont typeface="Arial" panose="020B0604020202020204" pitchFamily="34" charset="0"/>
              <a:buChar char="•"/>
            </a:pPr>
            <a:r>
              <a:rPr lang="en-US" dirty="0" smtClean="0">
                <a:solidFill>
                  <a:schemeClr val="tx2"/>
                </a:solidFill>
              </a:rPr>
              <a:t>Employee compliance with safety rules</a:t>
            </a:r>
          </a:p>
          <a:p>
            <a:pPr marL="457200" indent="-457200" algn="l">
              <a:buFont typeface="Arial" panose="020B0604020202020204" pitchFamily="34" charset="0"/>
              <a:buChar char="•"/>
            </a:pPr>
            <a:r>
              <a:rPr lang="en-US" dirty="0" smtClean="0">
                <a:solidFill>
                  <a:schemeClr val="tx2"/>
                </a:solidFill>
              </a:rPr>
              <a:t>Employee job performance</a:t>
            </a:r>
          </a:p>
          <a:p>
            <a:pPr marL="457200" indent="-457200" algn="l">
              <a:buFont typeface="Arial" panose="020B0604020202020204" pitchFamily="34" charset="0"/>
              <a:buChar char="•"/>
            </a:pPr>
            <a:r>
              <a:rPr lang="en-US" dirty="0" smtClean="0">
                <a:solidFill>
                  <a:schemeClr val="tx2"/>
                </a:solidFill>
              </a:rPr>
              <a:t>Employee </a:t>
            </a:r>
            <a:r>
              <a:rPr lang="en-US" dirty="0">
                <a:solidFill>
                  <a:schemeClr val="tx2"/>
                </a:solidFill>
              </a:rPr>
              <a:t>disciplinary </a:t>
            </a:r>
            <a:r>
              <a:rPr lang="en-US" dirty="0" smtClean="0">
                <a:solidFill>
                  <a:schemeClr val="tx2"/>
                </a:solidFill>
              </a:rPr>
              <a:t>record</a:t>
            </a:r>
          </a:p>
          <a:p>
            <a:pPr marL="457200" indent="-457200" algn="l">
              <a:buFont typeface="Arial" panose="020B0604020202020204" pitchFamily="34" charset="0"/>
              <a:buChar char="•"/>
            </a:pPr>
            <a:r>
              <a:rPr lang="en-US" dirty="0" smtClean="0">
                <a:solidFill>
                  <a:schemeClr val="tx2"/>
                </a:solidFill>
              </a:rPr>
              <a:t>Employee </a:t>
            </a:r>
            <a:r>
              <a:rPr lang="en-US" dirty="0">
                <a:solidFill>
                  <a:schemeClr val="tx2"/>
                </a:solidFill>
              </a:rPr>
              <a:t>relationship with employer</a:t>
            </a:r>
          </a:p>
          <a:p>
            <a:pPr marL="457200" indent="-457200" algn="l">
              <a:buFont typeface="Arial" panose="020B0604020202020204" pitchFamily="34" charset="0"/>
              <a:buChar char="•"/>
            </a:pPr>
            <a:endParaRPr lang="en-US" dirty="0" smtClean="0">
              <a:solidFill>
                <a:schemeClr val="tx2"/>
              </a:solidFill>
            </a:endParaRPr>
          </a:p>
          <a:p>
            <a:pPr algn="l"/>
            <a:endParaRPr lang="en-US" dirty="0" smtClean="0">
              <a:solidFill>
                <a:schemeClr val="tx2"/>
              </a:solidFill>
            </a:endParaRPr>
          </a:p>
        </p:txBody>
      </p:sp>
    </p:spTree>
    <p:extLst>
      <p:ext uri="{BB962C8B-B14F-4D97-AF65-F5344CB8AC3E}">
        <p14:creationId xmlns:p14="http://schemas.microsoft.com/office/powerpoint/2010/main" val="37624319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Workplace Injury Investigations</a:t>
            </a:r>
          </a:p>
          <a:p>
            <a:pPr algn="l"/>
            <a:r>
              <a:rPr lang="en-US" dirty="0" smtClean="0">
                <a:solidFill>
                  <a:schemeClr val="tx2"/>
                </a:solidFill>
              </a:rPr>
              <a:t>Reports and Witnesses</a:t>
            </a:r>
          </a:p>
          <a:p>
            <a:pPr marL="457200" indent="-457200" algn="l">
              <a:buFont typeface="Arial" panose="020B0604020202020204" pitchFamily="34" charset="0"/>
              <a:buChar char="•"/>
            </a:pPr>
            <a:r>
              <a:rPr lang="en-US" dirty="0" smtClean="0">
                <a:solidFill>
                  <a:schemeClr val="tx2"/>
                </a:solidFill>
              </a:rPr>
              <a:t>Employee’s report of injury and events</a:t>
            </a:r>
          </a:p>
          <a:p>
            <a:pPr marL="457200" indent="-457200" algn="l">
              <a:buFont typeface="Arial" panose="020B0604020202020204" pitchFamily="34" charset="0"/>
              <a:buChar char="•"/>
            </a:pPr>
            <a:r>
              <a:rPr lang="en-US" dirty="0">
                <a:solidFill>
                  <a:schemeClr val="tx2"/>
                </a:solidFill>
              </a:rPr>
              <a:t>Co-worker </a:t>
            </a:r>
            <a:r>
              <a:rPr lang="en-US" dirty="0" smtClean="0">
                <a:solidFill>
                  <a:schemeClr val="tx2"/>
                </a:solidFill>
              </a:rPr>
              <a:t>report </a:t>
            </a:r>
            <a:r>
              <a:rPr lang="en-US" dirty="0">
                <a:solidFill>
                  <a:schemeClr val="tx2"/>
                </a:solidFill>
              </a:rPr>
              <a:t>of </a:t>
            </a:r>
            <a:r>
              <a:rPr lang="en-US" dirty="0" smtClean="0">
                <a:solidFill>
                  <a:schemeClr val="tx2"/>
                </a:solidFill>
              </a:rPr>
              <a:t>injury and events</a:t>
            </a:r>
          </a:p>
          <a:p>
            <a:pPr marL="457200" indent="-457200" algn="l">
              <a:buFont typeface="Arial" panose="020B0604020202020204" pitchFamily="34" charset="0"/>
              <a:buChar char="•"/>
            </a:pPr>
            <a:r>
              <a:rPr lang="en-US" dirty="0" smtClean="0">
                <a:solidFill>
                  <a:schemeClr val="tx2"/>
                </a:solidFill>
              </a:rPr>
              <a:t>Supervisor report of injury and events</a:t>
            </a:r>
          </a:p>
          <a:p>
            <a:pPr marL="457200" indent="-457200" algn="l">
              <a:buFont typeface="Arial" panose="020B0604020202020204" pitchFamily="34" charset="0"/>
              <a:buChar char="•"/>
            </a:pPr>
            <a:r>
              <a:rPr lang="en-US" dirty="0" smtClean="0">
                <a:solidFill>
                  <a:schemeClr val="tx2"/>
                </a:solidFill>
              </a:rPr>
              <a:t>Police or first responder report of injury and events </a:t>
            </a:r>
          </a:p>
          <a:p>
            <a:pPr algn="l"/>
            <a:endParaRPr lang="en-US" dirty="0" smtClean="0">
              <a:solidFill>
                <a:schemeClr val="tx2"/>
              </a:solidFill>
            </a:endParaRPr>
          </a:p>
        </p:txBody>
      </p:sp>
    </p:spTree>
    <p:extLst>
      <p:ext uri="{BB962C8B-B14F-4D97-AF65-F5344CB8AC3E}">
        <p14:creationId xmlns:p14="http://schemas.microsoft.com/office/powerpoint/2010/main" val="203064424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Workplace Injury Investigations</a:t>
            </a:r>
          </a:p>
          <a:p>
            <a:pPr algn="l"/>
            <a:r>
              <a:rPr lang="en-US" dirty="0" smtClean="0">
                <a:solidFill>
                  <a:schemeClr val="tx2"/>
                </a:solidFill>
              </a:rPr>
              <a:t>Medical Circumstances</a:t>
            </a:r>
          </a:p>
          <a:p>
            <a:pPr marL="457200" indent="-457200" algn="l">
              <a:buFont typeface="Arial" panose="020B0604020202020204" pitchFamily="34" charset="0"/>
              <a:buChar char="•"/>
            </a:pPr>
            <a:r>
              <a:rPr lang="en-US" dirty="0" smtClean="0">
                <a:solidFill>
                  <a:schemeClr val="tx2"/>
                </a:solidFill>
              </a:rPr>
              <a:t>Employee’s first treatment for injury</a:t>
            </a:r>
          </a:p>
          <a:p>
            <a:pPr marL="457200" indent="-457200" algn="l">
              <a:buFont typeface="Arial" panose="020B0604020202020204" pitchFamily="34" charset="0"/>
              <a:buChar char="•"/>
            </a:pPr>
            <a:r>
              <a:rPr lang="en-US" dirty="0" smtClean="0">
                <a:solidFill>
                  <a:schemeClr val="tx2"/>
                </a:solidFill>
              </a:rPr>
              <a:t>Employee’s subsequent treatment for injury</a:t>
            </a:r>
          </a:p>
          <a:p>
            <a:pPr marL="457200" indent="-457200" algn="l">
              <a:buFont typeface="Arial" panose="020B0604020202020204" pitchFamily="34" charset="0"/>
              <a:buChar char="•"/>
            </a:pPr>
            <a:r>
              <a:rPr lang="en-US" dirty="0" smtClean="0">
                <a:solidFill>
                  <a:schemeClr val="tx2"/>
                </a:solidFill>
              </a:rPr>
              <a:t>Emergency room records</a:t>
            </a:r>
          </a:p>
          <a:p>
            <a:pPr marL="457200" indent="-457200" algn="l">
              <a:buFont typeface="Arial" panose="020B0604020202020204" pitchFamily="34" charset="0"/>
              <a:buChar char="•"/>
            </a:pPr>
            <a:r>
              <a:rPr lang="en-US" dirty="0" smtClean="0">
                <a:solidFill>
                  <a:schemeClr val="tx2"/>
                </a:solidFill>
              </a:rPr>
              <a:t>Health care provider records and reports</a:t>
            </a:r>
          </a:p>
          <a:p>
            <a:pPr marL="457200" indent="-457200" algn="l">
              <a:buFont typeface="Arial" panose="020B0604020202020204" pitchFamily="34" charset="0"/>
              <a:buChar char="•"/>
            </a:pPr>
            <a:r>
              <a:rPr lang="en-US" dirty="0" smtClean="0">
                <a:solidFill>
                  <a:schemeClr val="tx2"/>
                </a:solidFill>
              </a:rPr>
              <a:t>Employee prior medical history</a:t>
            </a:r>
          </a:p>
          <a:p>
            <a:pPr marL="457200" indent="-457200" algn="l">
              <a:buFont typeface="Arial" panose="020B0604020202020204" pitchFamily="34" charset="0"/>
              <a:buChar char="•"/>
            </a:pPr>
            <a:endParaRPr lang="en-US" dirty="0" smtClean="0">
              <a:solidFill>
                <a:schemeClr val="tx2"/>
              </a:solidFill>
            </a:endParaRPr>
          </a:p>
        </p:txBody>
      </p:sp>
    </p:spTree>
    <p:extLst>
      <p:ext uri="{BB962C8B-B14F-4D97-AF65-F5344CB8AC3E}">
        <p14:creationId xmlns:p14="http://schemas.microsoft.com/office/powerpoint/2010/main" val="412790532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Workplace Violence Investigations</a:t>
            </a:r>
          </a:p>
          <a:p>
            <a:pPr algn="l"/>
            <a:r>
              <a:rPr lang="en-US" dirty="0" smtClean="0">
                <a:solidFill>
                  <a:schemeClr val="tx2"/>
                </a:solidFill>
              </a:rPr>
              <a:t>Verbal threats by employee</a:t>
            </a:r>
          </a:p>
          <a:p>
            <a:pPr marL="457200" indent="-457200" algn="l">
              <a:buFont typeface="Arial" panose="020B0604020202020204" pitchFamily="34" charset="0"/>
              <a:buChar char="•"/>
            </a:pPr>
            <a:r>
              <a:rPr lang="en-US" dirty="0" smtClean="0">
                <a:solidFill>
                  <a:schemeClr val="tx2"/>
                </a:solidFill>
              </a:rPr>
              <a:t>Express v. implied threats</a:t>
            </a:r>
          </a:p>
          <a:p>
            <a:pPr marL="457200" indent="-457200" algn="l">
              <a:buFont typeface="Arial" panose="020B0604020202020204" pitchFamily="34" charset="0"/>
              <a:buChar char="•"/>
            </a:pPr>
            <a:r>
              <a:rPr lang="en-US" dirty="0" smtClean="0">
                <a:solidFill>
                  <a:schemeClr val="tx2"/>
                </a:solidFill>
              </a:rPr>
              <a:t>To management / coworkers / third parties</a:t>
            </a:r>
          </a:p>
          <a:p>
            <a:pPr marL="457200" indent="-457200" algn="l">
              <a:buFont typeface="Arial" panose="020B0604020202020204" pitchFamily="34" charset="0"/>
              <a:buChar char="•"/>
            </a:pPr>
            <a:r>
              <a:rPr lang="en-US" dirty="0" smtClean="0">
                <a:solidFill>
                  <a:schemeClr val="tx2"/>
                </a:solidFill>
              </a:rPr>
              <a:t>Oral threats</a:t>
            </a:r>
          </a:p>
          <a:p>
            <a:pPr marL="457200" indent="-457200" algn="l">
              <a:buFont typeface="Arial" panose="020B0604020202020204" pitchFamily="34" charset="0"/>
              <a:buChar char="•"/>
            </a:pPr>
            <a:r>
              <a:rPr lang="en-US" dirty="0" smtClean="0">
                <a:solidFill>
                  <a:schemeClr val="tx2"/>
                </a:solidFill>
              </a:rPr>
              <a:t>Written threats</a:t>
            </a:r>
          </a:p>
          <a:p>
            <a:pPr marL="457200" indent="-457200" algn="l">
              <a:buFont typeface="Arial" panose="020B0604020202020204" pitchFamily="34" charset="0"/>
              <a:buChar char="•"/>
            </a:pPr>
            <a:r>
              <a:rPr lang="en-US" dirty="0" smtClean="0">
                <a:solidFill>
                  <a:schemeClr val="tx2"/>
                </a:solidFill>
              </a:rPr>
              <a:t>Threats in e-mail</a:t>
            </a:r>
          </a:p>
          <a:p>
            <a:pPr marL="457200" indent="-457200" algn="l">
              <a:buFont typeface="Arial" panose="020B0604020202020204" pitchFamily="34" charset="0"/>
              <a:buChar char="•"/>
            </a:pPr>
            <a:r>
              <a:rPr lang="en-US" dirty="0" smtClean="0">
                <a:solidFill>
                  <a:schemeClr val="tx2"/>
                </a:solidFill>
              </a:rPr>
              <a:t>Threats published on social media</a:t>
            </a:r>
          </a:p>
        </p:txBody>
      </p:sp>
    </p:spTree>
    <p:extLst>
      <p:ext uri="{BB962C8B-B14F-4D97-AF65-F5344CB8AC3E}">
        <p14:creationId xmlns:p14="http://schemas.microsoft.com/office/powerpoint/2010/main" val="397024615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Workplace Violence Investigations</a:t>
            </a:r>
          </a:p>
          <a:p>
            <a:pPr algn="l"/>
            <a:r>
              <a:rPr lang="en-US" dirty="0" smtClean="0">
                <a:solidFill>
                  <a:schemeClr val="tx2"/>
                </a:solidFill>
              </a:rPr>
              <a:t>Employee conduct</a:t>
            </a:r>
          </a:p>
          <a:p>
            <a:pPr marL="457200" indent="-457200" algn="l">
              <a:buFont typeface="Arial" panose="020B0604020202020204" pitchFamily="34" charset="0"/>
              <a:buChar char="•"/>
            </a:pPr>
            <a:r>
              <a:rPr lang="en-US" dirty="0" smtClean="0">
                <a:solidFill>
                  <a:schemeClr val="tx2"/>
                </a:solidFill>
              </a:rPr>
              <a:t>Observed by management / coworkers / third parties</a:t>
            </a:r>
          </a:p>
          <a:p>
            <a:pPr marL="457200" indent="-457200" algn="l">
              <a:buFont typeface="Arial" panose="020B0604020202020204" pitchFamily="34" charset="0"/>
              <a:buChar char="•"/>
            </a:pPr>
            <a:r>
              <a:rPr lang="en-US" dirty="0" smtClean="0">
                <a:solidFill>
                  <a:schemeClr val="tx2"/>
                </a:solidFill>
              </a:rPr>
              <a:t>Unauthorized or inappropriate possession or use of firearms, knives, or other weapons</a:t>
            </a:r>
          </a:p>
          <a:p>
            <a:pPr marL="457200" indent="-457200" algn="l">
              <a:buFont typeface="Arial" panose="020B0604020202020204" pitchFamily="34" charset="0"/>
              <a:buChar char="•"/>
            </a:pPr>
            <a:r>
              <a:rPr lang="en-US" dirty="0" smtClean="0">
                <a:solidFill>
                  <a:schemeClr val="tx2"/>
                </a:solidFill>
              </a:rPr>
              <a:t>Reckless or dangerous conduct toward self or others</a:t>
            </a:r>
          </a:p>
          <a:p>
            <a:pPr marL="457200" indent="-457200" algn="l">
              <a:buFont typeface="Arial" panose="020B0604020202020204" pitchFamily="34" charset="0"/>
              <a:buChar char="•"/>
            </a:pPr>
            <a:r>
              <a:rPr lang="en-US" dirty="0" smtClean="0">
                <a:solidFill>
                  <a:schemeClr val="tx2"/>
                </a:solidFill>
              </a:rPr>
              <a:t>Drastic or abrupt changes in mood or demeanor or self-isolation</a:t>
            </a:r>
            <a:endParaRPr lang="en-US" dirty="0">
              <a:solidFill>
                <a:schemeClr val="tx2"/>
              </a:solidFill>
            </a:endParaRPr>
          </a:p>
          <a:p>
            <a:pPr algn="l"/>
            <a:endParaRPr lang="en-US" sz="4000" b="1" dirty="0">
              <a:solidFill>
                <a:schemeClr val="tx2"/>
              </a:solidFill>
            </a:endParaRPr>
          </a:p>
        </p:txBody>
      </p:sp>
    </p:spTree>
    <p:extLst>
      <p:ext uri="{BB962C8B-B14F-4D97-AF65-F5344CB8AC3E}">
        <p14:creationId xmlns:p14="http://schemas.microsoft.com/office/powerpoint/2010/main" val="3884752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a:solidFill>
                  <a:srgbClr val="1F497D"/>
                </a:solidFill>
              </a:rPr>
              <a:t>General Guidelines for Investigations</a:t>
            </a:r>
          </a:p>
          <a:p>
            <a:pPr algn="l"/>
            <a:r>
              <a:rPr lang="en-US" dirty="0" smtClean="0">
                <a:solidFill>
                  <a:schemeClr val="tx2"/>
                </a:solidFill>
              </a:rPr>
              <a:t>Who should conduct the investigation:</a:t>
            </a:r>
          </a:p>
          <a:p>
            <a:pPr marL="457200" indent="-457200" algn="l">
              <a:buFont typeface="Arial" panose="020B0604020202020204" pitchFamily="34" charset="0"/>
              <a:buChar char="•"/>
            </a:pPr>
            <a:r>
              <a:rPr lang="en-US" dirty="0" smtClean="0">
                <a:solidFill>
                  <a:schemeClr val="tx2"/>
                </a:solidFill>
              </a:rPr>
              <a:t>Large Employers: Two member </a:t>
            </a:r>
            <a:r>
              <a:rPr lang="en-US" dirty="0">
                <a:solidFill>
                  <a:schemeClr val="tx2"/>
                </a:solidFill>
              </a:rPr>
              <a:t>of </a:t>
            </a:r>
            <a:r>
              <a:rPr lang="en-US" dirty="0" smtClean="0">
                <a:solidFill>
                  <a:schemeClr val="tx2"/>
                </a:solidFill>
              </a:rPr>
              <a:t>HR department </a:t>
            </a:r>
            <a:r>
              <a:rPr lang="en-US" dirty="0">
                <a:solidFill>
                  <a:schemeClr val="tx2"/>
                </a:solidFill>
              </a:rPr>
              <a:t>trained in </a:t>
            </a:r>
            <a:r>
              <a:rPr lang="en-US" dirty="0" smtClean="0">
                <a:solidFill>
                  <a:schemeClr val="tx2"/>
                </a:solidFill>
              </a:rPr>
              <a:t>investigation  </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Small Employers:  The person in </a:t>
            </a:r>
            <a:r>
              <a:rPr lang="en-US" dirty="0">
                <a:solidFill>
                  <a:schemeClr val="tx2"/>
                </a:solidFill>
              </a:rPr>
              <a:t>charge of </a:t>
            </a:r>
            <a:r>
              <a:rPr lang="en-US" dirty="0" smtClean="0">
                <a:solidFill>
                  <a:schemeClr val="tx2"/>
                </a:solidFill>
              </a:rPr>
              <a:t>HR and a member of </a:t>
            </a:r>
            <a:r>
              <a:rPr lang="en-US" dirty="0" smtClean="0">
                <a:solidFill>
                  <a:schemeClr val="tx2"/>
                </a:solidFill>
              </a:rPr>
              <a:t>management</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Alternative: A professional investigator retained by </a:t>
            </a:r>
            <a:r>
              <a:rPr lang="en-US" dirty="0" smtClean="0">
                <a:solidFill>
                  <a:schemeClr val="tx2"/>
                </a:solidFill>
              </a:rPr>
              <a:t>management</a:t>
            </a:r>
            <a:endParaRPr lang="en-US"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7249056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Workplace Violence Investigations</a:t>
            </a:r>
          </a:p>
          <a:p>
            <a:pPr algn="l"/>
            <a:r>
              <a:rPr lang="en-US" dirty="0" smtClean="0">
                <a:solidFill>
                  <a:schemeClr val="tx2"/>
                </a:solidFill>
              </a:rPr>
              <a:t>Employee circumstances</a:t>
            </a:r>
          </a:p>
          <a:p>
            <a:pPr marL="457200" indent="-457200" algn="l">
              <a:buFont typeface="Arial" panose="020B0604020202020204" pitchFamily="34" charset="0"/>
              <a:buChar char="•"/>
            </a:pPr>
            <a:r>
              <a:rPr lang="en-US" dirty="0" smtClean="0">
                <a:solidFill>
                  <a:schemeClr val="tx2"/>
                </a:solidFill>
              </a:rPr>
              <a:t>Use illegal drugs</a:t>
            </a:r>
          </a:p>
          <a:p>
            <a:pPr marL="457200" indent="-457200" algn="l">
              <a:buFont typeface="Arial" panose="020B0604020202020204" pitchFamily="34" charset="0"/>
              <a:buChar char="•"/>
            </a:pPr>
            <a:r>
              <a:rPr lang="en-US" dirty="0" smtClean="0">
                <a:solidFill>
                  <a:schemeClr val="tx2"/>
                </a:solidFill>
              </a:rPr>
              <a:t>Abuse of prescription drugs or alcohol</a:t>
            </a:r>
          </a:p>
          <a:p>
            <a:pPr marL="457200" indent="-457200" algn="l">
              <a:buFont typeface="Arial" panose="020B0604020202020204" pitchFamily="34" charset="0"/>
              <a:buChar char="•"/>
            </a:pPr>
            <a:r>
              <a:rPr lang="en-US" dirty="0" smtClean="0">
                <a:solidFill>
                  <a:schemeClr val="tx2"/>
                </a:solidFill>
              </a:rPr>
              <a:t>Financial distress</a:t>
            </a:r>
          </a:p>
          <a:p>
            <a:pPr marL="457200" indent="-457200" algn="l">
              <a:buFont typeface="Arial" panose="020B0604020202020204" pitchFamily="34" charset="0"/>
              <a:buChar char="•"/>
            </a:pPr>
            <a:r>
              <a:rPr lang="en-US" dirty="0" smtClean="0">
                <a:solidFill>
                  <a:schemeClr val="tx2"/>
                </a:solidFill>
              </a:rPr>
              <a:t>Family or personal stressors</a:t>
            </a:r>
          </a:p>
          <a:p>
            <a:pPr marL="457200" indent="-457200" algn="l">
              <a:buFont typeface="Arial" panose="020B0604020202020204" pitchFamily="34" charset="0"/>
              <a:buChar char="•"/>
            </a:pPr>
            <a:r>
              <a:rPr lang="en-US" dirty="0" smtClean="0">
                <a:solidFill>
                  <a:schemeClr val="tx2"/>
                </a:solidFill>
              </a:rPr>
              <a:t>Loss of employment</a:t>
            </a:r>
          </a:p>
          <a:p>
            <a:pPr marL="457200" indent="-457200" algn="l">
              <a:buFont typeface="Arial" panose="020B0604020202020204" pitchFamily="34" charset="0"/>
              <a:buChar char="•"/>
            </a:pPr>
            <a:r>
              <a:rPr lang="en-US" dirty="0" smtClean="0">
                <a:solidFill>
                  <a:schemeClr val="tx2"/>
                </a:solidFill>
              </a:rPr>
              <a:t>Psychosis or other psychiatric disorder</a:t>
            </a:r>
          </a:p>
          <a:p>
            <a:pPr marL="457200" indent="-457200" algn="l">
              <a:buFont typeface="Arial" panose="020B0604020202020204" pitchFamily="34" charset="0"/>
              <a:buChar char="•"/>
            </a:pPr>
            <a:endParaRPr lang="en-US" dirty="0" smtClean="0">
              <a:solidFill>
                <a:schemeClr val="tx2"/>
              </a:solidFill>
            </a:endParaRPr>
          </a:p>
          <a:p>
            <a:pPr marL="457200" indent="-457200" algn="l">
              <a:buFont typeface="Arial" panose="020B0604020202020204" pitchFamily="34" charset="0"/>
              <a:buChar char="•"/>
            </a:pPr>
            <a:endParaRPr lang="en-US" dirty="0" smtClean="0">
              <a:solidFill>
                <a:schemeClr val="tx2"/>
              </a:solidFill>
            </a:endParaRPr>
          </a:p>
          <a:p>
            <a:pPr marL="457200" indent="-457200" algn="l">
              <a:buFont typeface="Arial" panose="020B0604020202020204" pitchFamily="34" charset="0"/>
              <a:buChar char="•"/>
            </a:pPr>
            <a:endParaRPr lang="en-US" dirty="0" smtClean="0">
              <a:solidFill>
                <a:schemeClr val="tx2"/>
              </a:solidFill>
            </a:endParaRPr>
          </a:p>
          <a:p>
            <a:pPr algn="l"/>
            <a:endParaRPr lang="en-US" sz="4000" b="1" dirty="0">
              <a:solidFill>
                <a:schemeClr val="tx2"/>
              </a:solidFill>
            </a:endParaRPr>
          </a:p>
        </p:txBody>
      </p:sp>
    </p:spTree>
    <p:extLst>
      <p:ext uri="{BB962C8B-B14F-4D97-AF65-F5344CB8AC3E}">
        <p14:creationId xmlns:p14="http://schemas.microsoft.com/office/powerpoint/2010/main" val="241396441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Workplace Violence Investigations</a:t>
            </a:r>
          </a:p>
          <a:p>
            <a:pPr algn="l"/>
            <a:r>
              <a:rPr lang="en-US" dirty="0" smtClean="0">
                <a:solidFill>
                  <a:schemeClr val="tx2"/>
                </a:solidFill>
              </a:rPr>
              <a:t>Employee response</a:t>
            </a:r>
          </a:p>
          <a:p>
            <a:pPr marL="457200" indent="-457200" algn="l">
              <a:buFont typeface="Arial" panose="020B0604020202020204" pitchFamily="34" charset="0"/>
              <a:buChar char="•"/>
            </a:pPr>
            <a:r>
              <a:rPr lang="en-US" dirty="0" smtClean="0">
                <a:solidFill>
                  <a:schemeClr val="tx2"/>
                </a:solidFill>
              </a:rPr>
              <a:t>Inappropriate response to employer concerns</a:t>
            </a:r>
          </a:p>
          <a:p>
            <a:pPr marL="457200" indent="-457200" algn="l">
              <a:buFont typeface="Arial" panose="020B0604020202020204" pitchFamily="34" charset="0"/>
              <a:buChar char="•"/>
            </a:pPr>
            <a:r>
              <a:rPr lang="en-US" dirty="0" smtClean="0">
                <a:solidFill>
                  <a:schemeClr val="tx2"/>
                </a:solidFill>
              </a:rPr>
              <a:t>Refusal to utilize employee assistance program</a:t>
            </a:r>
          </a:p>
          <a:p>
            <a:pPr marL="457200" indent="-457200" algn="l">
              <a:buFont typeface="Arial" panose="020B0604020202020204" pitchFamily="34" charset="0"/>
              <a:buChar char="•"/>
            </a:pPr>
            <a:r>
              <a:rPr lang="en-US" dirty="0" smtClean="0">
                <a:solidFill>
                  <a:schemeClr val="tx2"/>
                </a:solidFill>
              </a:rPr>
              <a:t>Refusal to seek appropriate professional care</a:t>
            </a:r>
          </a:p>
          <a:p>
            <a:pPr marL="457200" indent="-457200" algn="l">
              <a:buFont typeface="Arial" panose="020B0604020202020204" pitchFamily="34" charset="0"/>
              <a:buChar char="•"/>
            </a:pPr>
            <a:endParaRPr lang="en-US" dirty="0" smtClean="0">
              <a:solidFill>
                <a:schemeClr val="tx2"/>
              </a:solidFill>
            </a:endParaRPr>
          </a:p>
          <a:p>
            <a:pPr marL="457200" indent="-457200" algn="l">
              <a:buFont typeface="Arial" panose="020B0604020202020204" pitchFamily="34" charset="0"/>
              <a:buChar char="•"/>
            </a:pPr>
            <a:endParaRPr lang="en-US" dirty="0" smtClean="0">
              <a:solidFill>
                <a:schemeClr val="tx2"/>
              </a:solidFill>
            </a:endParaRPr>
          </a:p>
          <a:p>
            <a:pPr algn="l"/>
            <a:endParaRPr lang="en-US" sz="4000" b="1" dirty="0">
              <a:solidFill>
                <a:schemeClr val="tx2"/>
              </a:solidFill>
            </a:endParaRPr>
          </a:p>
        </p:txBody>
      </p:sp>
    </p:spTree>
    <p:extLst>
      <p:ext uri="{BB962C8B-B14F-4D97-AF65-F5344CB8AC3E}">
        <p14:creationId xmlns:p14="http://schemas.microsoft.com/office/powerpoint/2010/main" val="258799226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Workplace Violence Investigations</a:t>
            </a:r>
          </a:p>
          <a:p>
            <a:pPr algn="l"/>
            <a:r>
              <a:rPr lang="en-US" dirty="0" smtClean="0">
                <a:solidFill>
                  <a:schemeClr val="tx2"/>
                </a:solidFill>
              </a:rPr>
              <a:t>Advice of Professionals</a:t>
            </a:r>
          </a:p>
          <a:p>
            <a:pPr marL="457200" indent="-457200" algn="l">
              <a:buFont typeface="Arial" panose="020B0604020202020204" pitchFamily="34" charset="0"/>
              <a:buChar char="•"/>
            </a:pPr>
            <a:r>
              <a:rPr lang="en-US" dirty="0" smtClean="0">
                <a:solidFill>
                  <a:schemeClr val="tx2"/>
                </a:solidFill>
              </a:rPr>
              <a:t>Employee health care providers</a:t>
            </a:r>
          </a:p>
          <a:p>
            <a:pPr marL="457200" indent="-457200" algn="l">
              <a:buFont typeface="Arial" panose="020B0604020202020204" pitchFamily="34" charset="0"/>
              <a:buChar char="•"/>
            </a:pPr>
            <a:r>
              <a:rPr lang="en-US" dirty="0" smtClean="0">
                <a:solidFill>
                  <a:schemeClr val="tx2"/>
                </a:solidFill>
              </a:rPr>
              <a:t>Mental health consultants</a:t>
            </a:r>
          </a:p>
          <a:p>
            <a:pPr marL="457200" indent="-457200" algn="l">
              <a:buFont typeface="Arial" panose="020B0604020202020204" pitchFamily="34" charset="0"/>
              <a:buChar char="•"/>
            </a:pPr>
            <a:r>
              <a:rPr lang="en-US" dirty="0" smtClean="0">
                <a:solidFill>
                  <a:schemeClr val="tx2"/>
                </a:solidFill>
              </a:rPr>
              <a:t>Police</a:t>
            </a:r>
            <a:endParaRPr lang="en-US" dirty="0">
              <a:solidFill>
                <a:schemeClr val="tx2"/>
              </a:solidFill>
            </a:endParaRPr>
          </a:p>
          <a:p>
            <a:pPr algn="l"/>
            <a:endParaRPr lang="en-US" sz="4000" b="1" dirty="0">
              <a:solidFill>
                <a:schemeClr val="tx2"/>
              </a:solidFill>
            </a:endParaRPr>
          </a:p>
        </p:txBody>
      </p:sp>
    </p:spTree>
    <p:extLst>
      <p:ext uri="{BB962C8B-B14F-4D97-AF65-F5344CB8AC3E}">
        <p14:creationId xmlns:p14="http://schemas.microsoft.com/office/powerpoint/2010/main" val="131614551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Preventing Retaliation</a:t>
            </a:r>
            <a:endParaRPr lang="en-US" sz="4000" b="1" dirty="0">
              <a:solidFill>
                <a:schemeClr val="tx2"/>
              </a:solidFill>
            </a:endParaRPr>
          </a:p>
          <a:p>
            <a:pPr algn="l"/>
            <a:r>
              <a:rPr lang="en-US" dirty="0" smtClean="0">
                <a:solidFill>
                  <a:schemeClr val="tx2"/>
                </a:solidFill>
              </a:rPr>
              <a:t>Adopt and publish anti-retaliation policy</a:t>
            </a:r>
          </a:p>
          <a:p>
            <a:pPr marL="457200" indent="-457200" algn="l">
              <a:buFont typeface="Arial" panose="020B0604020202020204" pitchFamily="34" charset="0"/>
              <a:buChar char="•"/>
            </a:pPr>
            <a:r>
              <a:rPr lang="en-US" dirty="0" smtClean="0">
                <a:solidFill>
                  <a:schemeClr val="tx2"/>
                </a:solidFill>
              </a:rPr>
              <a:t>Explain legal prohibitions against retaliation</a:t>
            </a:r>
          </a:p>
          <a:p>
            <a:pPr marL="457200" indent="-457200" algn="l">
              <a:buFont typeface="Arial" panose="020B0604020202020204" pitchFamily="34" charset="0"/>
              <a:buChar char="•"/>
            </a:pPr>
            <a:r>
              <a:rPr lang="en-US" dirty="0" smtClean="0">
                <a:solidFill>
                  <a:schemeClr val="tx2"/>
                </a:solidFill>
              </a:rPr>
              <a:t>Strictly prohibit retaliation</a:t>
            </a:r>
          </a:p>
          <a:p>
            <a:pPr marL="457200" indent="-457200" algn="l">
              <a:buFont typeface="Arial" panose="020B0604020202020204" pitchFamily="34" charset="0"/>
              <a:buChar char="•"/>
            </a:pPr>
            <a:r>
              <a:rPr lang="en-US" dirty="0" smtClean="0">
                <a:solidFill>
                  <a:schemeClr val="tx2"/>
                </a:solidFill>
              </a:rPr>
              <a:t>Violation of policy may result in discipline up to and including termination</a:t>
            </a:r>
          </a:p>
          <a:p>
            <a:pPr algn="l"/>
            <a:endParaRPr lang="en-US" dirty="0">
              <a:solidFill>
                <a:schemeClr val="tx2"/>
              </a:solidFill>
            </a:endParaRPr>
          </a:p>
          <a:p>
            <a:pPr algn="l"/>
            <a:endParaRPr lang="en-US" sz="4000" b="1" dirty="0">
              <a:solidFill>
                <a:schemeClr val="tx2"/>
              </a:solidFill>
            </a:endParaRPr>
          </a:p>
        </p:txBody>
      </p:sp>
    </p:spTree>
    <p:extLst>
      <p:ext uri="{BB962C8B-B14F-4D97-AF65-F5344CB8AC3E}">
        <p14:creationId xmlns:p14="http://schemas.microsoft.com/office/powerpoint/2010/main" val="130889245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Preventing Retaliation</a:t>
            </a:r>
            <a:endParaRPr lang="en-US" sz="4000" b="1" dirty="0">
              <a:solidFill>
                <a:schemeClr val="tx2"/>
              </a:solidFill>
            </a:endParaRPr>
          </a:p>
          <a:p>
            <a:pPr algn="l"/>
            <a:r>
              <a:rPr lang="en-US" dirty="0" smtClean="0">
                <a:solidFill>
                  <a:schemeClr val="tx2"/>
                </a:solidFill>
              </a:rPr>
              <a:t>Train supervisors and managers in compliance with anti-retaliation policy</a:t>
            </a:r>
          </a:p>
          <a:p>
            <a:pPr marL="457200" indent="-457200" algn="l">
              <a:buFont typeface="Arial" panose="020B0604020202020204" pitchFamily="34" charset="0"/>
              <a:buChar char="•"/>
            </a:pPr>
            <a:r>
              <a:rPr lang="en-US" dirty="0" smtClean="0">
                <a:solidFill>
                  <a:schemeClr val="tx2"/>
                </a:solidFill>
              </a:rPr>
              <a:t>Initial training upon adoption of policy</a:t>
            </a:r>
          </a:p>
          <a:p>
            <a:pPr marL="457200" indent="-457200" algn="l">
              <a:buFont typeface="Arial" panose="020B0604020202020204" pitchFamily="34" charset="0"/>
              <a:buChar char="•"/>
            </a:pPr>
            <a:r>
              <a:rPr lang="en-US" dirty="0" smtClean="0">
                <a:solidFill>
                  <a:schemeClr val="tx2"/>
                </a:solidFill>
              </a:rPr>
              <a:t>Training as new supervisor and managers are hired or promoted</a:t>
            </a:r>
          </a:p>
          <a:p>
            <a:pPr marL="457200" indent="-457200" algn="l">
              <a:buFont typeface="Arial" panose="020B0604020202020204" pitchFamily="34" charset="0"/>
              <a:buChar char="•"/>
            </a:pPr>
            <a:r>
              <a:rPr lang="en-US" dirty="0" smtClean="0">
                <a:solidFill>
                  <a:schemeClr val="tx2"/>
                </a:solidFill>
              </a:rPr>
              <a:t>Periodic training of all supervisors and managers</a:t>
            </a:r>
          </a:p>
          <a:p>
            <a:pPr algn="l"/>
            <a:endParaRPr lang="en-US" dirty="0">
              <a:solidFill>
                <a:schemeClr val="tx2"/>
              </a:solidFill>
            </a:endParaRPr>
          </a:p>
          <a:p>
            <a:pPr algn="l"/>
            <a:endParaRPr lang="en-US" sz="4000" b="1" dirty="0">
              <a:solidFill>
                <a:schemeClr val="tx2"/>
              </a:solidFill>
            </a:endParaRPr>
          </a:p>
        </p:txBody>
      </p:sp>
    </p:spTree>
    <p:extLst>
      <p:ext uri="{BB962C8B-B14F-4D97-AF65-F5344CB8AC3E}">
        <p14:creationId xmlns:p14="http://schemas.microsoft.com/office/powerpoint/2010/main" val="243811637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lgn="l"/>
            <a:r>
              <a:rPr lang="en-US" sz="4000" b="1" dirty="0" smtClean="0">
                <a:solidFill>
                  <a:schemeClr val="tx2"/>
                </a:solidFill>
              </a:rPr>
              <a:t>Preventing Retaliation</a:t>
            </a:r>
            <a:endParaRPr lang="en-US" sz="4000" b="1" dirty="0">
              <a:solidFill>
                <a:schemeClr val="tx2"/>
              </a:solidFill>
            </a:endParaRPr>
          </a:p>
          <a:p>
            <a:pPr algn="l"/>
            <a:r>
              <a:rPr lang="en-US" dirty="0" smtClean="0">
                <a:solidFill>
                  <a:schemeClr val="tx2"/>
                </a:solidFill>
              </a:rPr>
              <a:t>Integrate anti-retaliation policy into all workplace investigations</a:t>
            </a:r>
          </a:p>
          <a:p>
            <a:pPr marL="457200" indent="-457200" algn="l">
              <a:buFont typeface="Arial" panose="020B0604020202020204" pitchFamily="34" charset="0"/>
              <a:buChar char="•"/>
            </a:pPr>
            <a:r>
              <a:rPr lang="en-US" dirty="0" smtClean="0">
                <a:solidFill>
                  <a:schemeClr val="tx2"/>
                </a:solidFill>
              </a:rPr>
              <a:t>Remind all employees of policy before investigatory interview</a:t>
            </a:r>
          </a:p>
          <a:p>
            <a:pPr marL="457200" indent="-457200" algn="l">
              <a:buFont typeface="Arial" panose="020B0604020202020204" pitchFamily="34" charset="0"/>
              <a:buChar char="•"/>
            </a:pPr>
            <a:r>
              <a:rPr lang="en-US" dirty="0" smtClean="0">
                <a:solidFill>
                  <a:schemeClr val="tx2"/>
                </a:solidFill>
              </a:rPr>
              <a:t>Have each interviewed employee sign written acknowledgment of the anti-retaliation policy at the conclusion of the interview</a:t>
            </a:r>
          </a:p>
          <a:p>
            <a:pPr marL="457200" indent="-457200" algn="l">
              <a:buFont typeface="Arial" panose="020B0604020202020204" pitchFamily="34" charset="0"/>
              <a:buChar char="•"/>
            </a:pPr>
            <a:r>
              <a:rPr lang="en-US" dirty="0" smtClean="0">
                <a:solidFill>
                  <a:schemeClr val="tx2"/>
                </a:solidFill>
              </a:rPr>
              <a:t>Emphasize anti-retaliation policy to any employee who is under investigation</a:t>
            </a:r>
            <a:endParaRPr lang="en-US" dirty="0">
              <a:solidFill>
                <a:schemeClr val="tx2"/>
              </a:solidFill>
            </a:endParaRPr>
          </a:p>
          <a:p>
            <a:pPr algn="l"/>
            <a:endParaRPr lang="en-US" sz="4000" b="1" dirty="0">
              <a:solidFill>
                <a:schemeClr val="tx2"/>
              </a:solidFill>
            </a:endParaRPr>
          </a:p>
        </p:txBody>
      </p:sp>
    </p:spTree>
    <p:extLst>
      <p:ext uri="{BB962C8B-B14F-4D97-AF65-F5344CB8AC3E}">
        <p14:creationId xmlns:p14="http://schemas.microsoft.com/office/powerpoint/2010/main" val="422598231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a:spcBef>
                <a:spcPts val="0"/>
              </a:spcBef>
            </a:pPr>
            <a:r>
              <a:rPr lang="en-US" sz="2400" dirty="0" smtClean="0">
                <a:solidFill>
                  <a:schemeClr val="tx2"/>
                </a:solidFill>
              </a:rPr>
              <a:t>We hope you find this presentation useful.  Please feel </a:t>
            </a:r>
            <a:r>
              <a:rPr lang="en-US" sz="2400" dirty="0">
                <a:solidFill>
                  <a:schemeClr val="tx2"/>
                </a:solidFill>
              </a:rPr>
              <a:t>f</a:t>
            </a:r>
            <a:r>
              <a:rPr lang="en-US" sz="2400" dirty="0" smtClean="0">
                <a:solidFill>
                  <a:schemeClr val="tx2"/>
                </a:solidFill>
              </a:rPr>
              <a:t>ree to use or distribute it for informational purposes.  For additional free resources for Virginia employers, please visit us at www.VirginiaLaborLaw.com.   For legal advice or assistance with workplace investigations, or if we can assist you in any other way with labor and employment law issues, please contact us at the following address:</a:t>
            </a:r>
          </a:p>
          <a:p>
            <a:pPr>
              <a:spcBef>
                <a:spcPts val="0"/>
              </a:spcBef>
            </a:pPr>
            <a:endParaRPr lang="en-US" sz="2400" dirty="0">
              <a:solidFill>
                <a:schemeClr val="tx2"/>
              </a:solidFill>
            </a:endParaRPr>
          </a:p>
          <a:p>
            <a:pPr>
              <a:spcBef>
                <a:spcPts val="0"/>
              </a:spcBef>
            </a:pPr>
            <a:r>
              <a:rPr lang="en-US" sz="2400" b="1" dirty="0">
                <a:solidFill>
                  <a:schemeClr val="tx2"/>
                </a:solidFill>
              </a:rPr>
              <a:t>Raymond L. Hogge, Jr., Esq.</a:t>
            </a:r>
          </a:p>
          <a:p>
            <a:pPr>
              <a:spcBef>
                <a:spcPts val="0"/>
              </a:spcBef>
            </a:pPr>
            <a:r>
              <a:rPr lang="en-US" sz="2400" b="1" dirty="0">
                <a:solidFill>
                  <a:schemeClr val="tx2"/>
                </a:solidFill>
              </a:rPr>
              <a:t>HOGGE LAW</a:t>
            </a:r>
          </a:p>
          <a:p>
            <a:pPr>
              <a:spcBef>
                <a:spcPts val="0"/>
              </a:spcBef>
            </a:pPr>
            <a:r>
              <a:rPr lang="en-US" sz="2400" b="1" dirty="0">
                <a:solidFill>
                  <a:schemeClr val="tx2"/>
                </a:solidFill>
              </a:rPr>
              <a:t>Attorneys and Counselors at Law</a:t>
            </a:r>
          </a:p>
          <a:p>
            <a:pPr>
              <a:spcBef>
                <a:spcPts val="0"/>
              </a:spcBef>
            </a:pPr>
            <a:r>
              <a:rPr lang="en-US" sz="2400" b="1" dirty="0">
                <a:solidFill>
                  <a:schemeClr val="tx2"/>
                </a:solidFill>
              </a:rPr>
              <a:t>500 E. Plume Street, Suite 800</a:t>
            </a:r>
          </a:p>
          <a:p>
            <a:pPr>
              <a:spcBef>
                <a:spcPts val="0"/>
              </a:spcBef>
            </a:pPr>
            <a:r>
              <a:rPr lang="en-US" sz="2400" b="1" dirty="0">
                <a:solidFill>
                  <a:schemeClr val="tx2"/>
                </a:solidFill>
              </a:rPr>
              <a:t>Norfolk, Virginia 22510</a:t>
            </a:r>
          </a:p>
          <a:p>
            <a:pPr>
              <a:spcBef>
                <a:spcPts val="0"/>
              </a:spcBef>
            </a:pPr>
            <a:r>
              <a:rPr lang="en-US" sz="2400" b="1" dirty="0">
                <a:solidFill>
                  <a:schemeClr val="tx2"/>
                </a:solidFill>
              </a:rPr>
              <a:t>(757) 961-5400</a:t>
            </a:r>
          </a:p>
          <a:p>
            <a:endParaRPr lang="en-US" sz="2800" dirty="0">
              <a:solidFill>
                <a:schemeClr val="tx2"/>
              </a:solidFill>
            </a:endParaRPr>
          </a:p>
          <a:p>
            <a:endParaRPr lang="en-US" sz="3600" b="1" dirty="0">
              <a:solidFill>
                <a:schemeClr val="tx2"/>
              </a:solidFill>
            </a:endParaRPr>
          </a:p>
        </p:txBody>
      </p:sp>
    </p:spTree>
    <p:extLst>
      <p:ext uri="{BB962C8B-B14F-4D97-AF65-F5344CB8AC3E}">
        <p14:creationId xmlns:p14="http://schemas.microsoft.com/office/powerpoint/2010/main" val="2293521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a:solidFill>
                  <a:srgbClr val="1F497D"/>
                </a:solidFill>
              </a:rPr>
              <a:t>General Guidelines for Investigations</a:t>
            </a:r>
          </a:p>
          <a:p>
            <a:pPr algn="l"/>
            <a:r>
              <a:rPr lang="en-US" dirty="0" smtClean="0">
                <a:solidFill>
                  <a:schemeClr val="tx2"/>
                </a:solidFill>
              </a:rPr>
              <a:t>Who should </a:t>
            </a:r>
            <a:r>
              <a:rPr lang="en-US" dirty="0">
                <a:solidFill>
                  <a:schemeClr val="tx2"/>
                </a:solidFill>
              </a:rPr>
              <a:t>n</a:t>
            </a:r>
            <a:r>
              <a:rPr lang="en-US" dirty="0" smtClean="0">
                <a:solidFill>
                  <a:schemeClr val="tx2"/>
                </a:solidFill>
              </a:rPr>
              <a:t>ot </a:t>
            </a:r>
            <a:r>
              <a:rPr lang="en-US" dirty="0">
                <a:solidFill>
                  <a:schemeClr val="tx2"/>
                </a:solidFill>
              </a:rPr>
              <a:t>c</a:t>
            </a:r>
            <a:r>
              <a:rPr lang="en-US" dirty="0" smtClean="0">
                <a:solidFill>
                  <a:schemeClr val="tx2"/>
                </a:solidFill>
              </a:rPr>
              <a:t>onduct the investigation:</a:t>
            </a:r>
          </a:p>
          <a:p>
            <a:pPr marL="457200" indent="-457200" algn="l">
              <a:buFont typeface="Arial" panose="020B0604020202020204" pitchFamily="34" charset="0"/>
              <a:buChar char="•"/>
            </a:pPr>
            <a:r>
              <a:rPr lang="en-US" dirty="0" smtClean="0">
                <a:solidFill>
                  <a:schemeClr val="tx2"/>
                </a:solidFill>
              </a:rPr>
              <a:t>Anyone accused of </a:t>
            </a:r>
            <a:r>
              <a:rPr lang="en-US" dirty="0" smtClean="0">
                <a:solidFill>
                  <a:schemeClr val="tx2"/>
                </a:solidFill>
              </a:rPr>
              <a:t>misconduct</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An employee without training or experience in conducting </a:t>
            </a:r>
            <a:r>
              <a:rPr lang="en-US" dirty="0" smtClean="0">
                <a:solidFill>
                  <a:schemeClr val="tx2"/>
                </a:solidFill>
              </a:rPr>
              <a:t>investigations</a:t>
            </a:r>
            <a:endParaRPr lang="en-US" dirty="0" smtClean="0">
              <a:solidFill>
                <a:schemeClr val="tx2"/>
              </a:solidFill>
            </a:endParaRPr>
          </a:p>
          <a:p>
            <a:pPr marL="457200" indent="-457200" algn="l">
              <a:buFont typeface="Arial" panose="020B0604020202020204" pitchFamily="34" charset="0"/>
              <a:buChar char="•"/>
            </a:pPr>
            <a:r>
              <a:rPr lang="en-US" dirty="0" smtClean="0">
                <a:solidFill>
                  <a:schemeClr val="tx2"/>
                </a:solidFill>
              </a:rPr>
              <a:t>The company lawyer - he or she will become a witness</a:t>
            </a:r>
          </a:p>
          <a:p>
            <a:pPr algn="l"/>
            <a:endParaRPr lang="en-US"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929284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
          </a:xfrm>
          <a:gradFill>
            <a:gsLst>
              <a:gs pos="49000">
                <a:srgbClr val="D3DDF1"/>
              </a:gs>
              <a:gs pos="100000">
                <a:srgbClr val="DDE5F4"/>
              </a:gs>
              <a:gs pos="29000">
                <a:schemeClr val="accent1"/>
              </a:gs>
              <a:gs pos="64000">
                <a:schemeClr val="accent1">
                  <a:tint val="44500"/>
                  <a:satMod val="160000"/>
                </a:schemeClr>
              </a:gs>
              <a:gs pos="53000">
                <a:schemeClr val="accent1">
                  <a:tint val="23500"/>
                  <a:satMod val="160000"/>
                </a:schemeClr>
              </a:gs>
            </a:gsLst>
            <a:lin ang="2700000" scaled="1"/>
          </a:gradFill>
        </p:spPr>
        <p:txBody>
          <a:bodyPr>
            <a:normAutofit/>
          </a:bodyPr>
          <a:lstStyle/>
          <a:p>
            <a:r>
              <a:rPr lang="en-US" sz="2800" b="1" dirty="0" smtClean="0">
                <a:solidFill>
                  <a:srgbClr val="002060"/>
                </a:solidFill>
                <a:latin typeface="Felix Titling" panose="04060505060202020A04" pitchFamily="82" charset="0"/>
              </a:rPr>
              <a:t>H</a:t>
            </a:r>
            <a:r>
              <a:rPr lang="en-US" sz="2000" b="1" dirty="0" smtClean="0">
                <a:solidFill>
                  <a:srgbClr val="002060"/>
                </a:solidFill>
                <a:latin typeface="Felix Titling" panose="04060505060202020A04" pitchFamily="82" charset="0"/>
              </a:rPr>
              <a:t>OGGE</a:t>
            </a:r>
            <a:r>
              <a:rPr lang="en-US" sz="2800" b="1" dirty="0" smtClean="0">
                <a:solidFill>
                  <a:srgbClr val="002060"/>
                </a:solidFill>
                <a:latin typeface="Felix Titling" panose="04060505060202020A04" pitchFamily="82" charset="0"/>
              </a:rPr>
              <a:t> L</a:t>
            </a:r>
            <a:r>
              <a:rPr lang="en-US" sz="2000" b="1" dirty="0" smtClean="0">
                <a:solidFill>
                  <a:srgbClr val="002060"/>
                </a:solidFill>
                <a:latin typeface="Felix Titling" panose="04060505060202020A04" pitchFamily="82" charset="0"/>
              </a:rPr>
              <a:t>AW</a:t>
            </a:r>
            <a:endParaRPr lang="en-US" sz="2000" b="1" dirty="0">
              <a:solidFill>
                <a:srgbClr val="002060"/>
              </a:solidFill>
              <a:latin typeface="Felix Titling" panose="04060505060202020A04" pitchFamily="82" charset="0"/>
            </a:endParaRPr>
          </a:p>
        </p:txBody>
      </p:sp>
      <p:sp>
        <p:nvSpPr>
          <p:cNvPr id="3" name="Subtitle 2"/>
          <p:cNvSpPr>
            <a:spLocks noGrp="1"/>
          </p:cNvSpPr>
          <p:nvPr>
            <p:ph type="subTitle" idx="1"/>
          </p:nvPr>
        </p:nvSpPr>
        <p:spPr>
          <a:xfrm>
            <a:off x="457200" y="914400"/>
            <a:ext cx="8229600" cy="5638800"/>
          </a:xfrm>
        </p:spPr>
        <p:txBody>
          <a:bodyPr>
            <a:noAutofit/>
          </a:bodyPr>
          <a:lstStyle/>
          <a:p>
            <a:pPr lvl="0" algn="l"/>
            <a:r>
              <a:rPr lang="en-US" b="1" dirty="0">
                <a:solidFill>
                  <a:srgbClr val="1F497D"/>
                </a:solidFill>
              </a:rPr>
              <a:t>General Guidelines for Investigations</a:t>
            </a:r>
          </a:p>
          <a:p>
            <a:pPr algn="l"/>
            <a:r>
              <a:rPr lang="en-US" dirty="0" smtClean="0">
                <a:solidFill>
                  <a:schemeClr val="tx2"/>
                </a:solidFill>
              </a:rPr>
              <a:t>Prepare written report after concluding investigation.</a:t>
            </a:r>
          </a:p>
          <a:p>
            <a:pPr marL="457200" indent="-457200" algn="l">
              <a:buFont typeface="Arial" panose="020B0604020202020204" pitchFamily="34" charset="0"/>
              <a:buChar char="•"/>
            </a:pPr>
            <a:r>
              <a:rPr lang="en-US" dirty="0" smtClean="0">
                <a:solidFill>
                  <a:schemeClr val="tx2"/>
                </a:solidFill>
              </a:rPr>
              <a:t>Statement of issues investigated.</a:t>
            </a:r>
          </a:p>
          <a:p>
            <a:pPr marL="457200" indent="-457200" algn="l">
              <a:buFont typeface="Arial" panose="020B0604020202020204" pitchFamily="34" charset="0"/>
              <a:buChar char="•"/>
            </a:pPr>
            <a:r>
              <a:rPr lang="en-US" dirty="0" smtClean="0">
                <a:solidFill>
                  <a:schemeClr val="tx2"/>
                </a:solidFill>
              </a:rPr>
              <a:t>Summary of witness interviews and statements.</a:t>
            </a:r>
          </a:p>
          <a:p>
            <a:pPr marL="457200" indent="-457200" algn="l">
              <a:buFont typeface="Arial" panose="020B0604020202020204" pitchFamily="34" charset="0"/>
              <a:buChar char="•"/>
            </a:pPr>
            <a:r>
              <a:rPr lang="en-US" dirty="0" smtClean="0">
                <a:solidFill>
                  <a:schemeClr val="tx2"/>
                </a:solidFill>
              </a:rPr>
              <a:t>Summary of documents and other evidence.</a:t>
            </a:r>
          </a:p>
          <a:p>
            <a:pPr marL="457200" indent="-457200" algn="l">
              <a:buFont typeface="Arial" panose="020B0604020202020204" pitchFamily="34" charset="0"/>
              <a:buChar char="•"/>
            </a:pPr>
            <a:r>
              <a:rPr lang="en-US" dirty="0" smtClean="0">
                <a:solidFill>
                  <a:schemeClr val="tx2"/>
                </a:solidFill>
              </a:rPr>
              <a:t>Findings and conclusions.</a:t>
            </a:r>
          </a:p>
          <a:p>
            <a:pPr algn="l"/>
            <a:endParaRPr lang="en-US" dirty="0">
              <a:solidFill>
                <a:schemeClr val="tx2"/>
              </a:solidFill>
            </a:endParaRPr>
          </a:p>
          <a:p>
            <a:pPr algn="l"/>
            <a:endParaRPr lang="en-US" dirty="0" smtClean="0">
              <a:solidFill>
                <a:schemeClr val="tx2"/>
              </a:solidFill>
            </a:endParaRPr>
          </a:p>
          <a:p>
            <a:pPr algn="l"/>
            <a:endParaRPr lang="en-US" sz="1800" dirty="0">
              <a:solidFill>
                <a:schemeClr val="tx2"/>
              </a:solidFill>
            </a:endParaRPr>
          </a:p>
          <a:p>
            <a:pPr algn="l"/>
            <a:endParaRPr lang="en-US" sz="1800" dirty="0" smtClean="0">
              <a:solidFill>
                <a:schemeClr val="tx2"/>
              </a:solidFill>
            </a:endParaRPr>
          </a:p>
          <a:p>
            <a:pPr algn="l"/>
            <a:endParaRPr lang="en-US" dirty="0">
              <a:solidFill>
                <a:schemeClr val="tx2"/>
              </a:solidFill>
            </a:endParaRPr>
          </a:p>
          <a:p>
            <a:pPr algn="l"/>
            <a:endParaRPr lang="en-US" dirty="0" smtClean="0">
              <a:solidFill>
                <a:schemeClr val="tx2"/>
              </a:solidFill>
            </a:endParaRPr>
          </a:p>
          <a:p>
            <a:pPr lvl="1" algn="l"/>
            <a:endParaRPr lang="en-US" sz="1800" dirty="0">
              <a:solidFill>
                <a:schemeClr val="tx2"/>
              </a:solidFill>
            </a:endParaRPr>
          </a:p>
          <a:p>
            <a:pPr lvl="1" algn="l"/>
            <a:endParaRPr lang="en-US" sz="3600" dirty="0">
              <a:solidFill>
                <a:schemeClr val="tx2"/>
              </a:solidFill>
            </a:endParaRPr>
          </a:p>
          <a:p>
            <a:pPr lvl="1" algn="l"/>
            <a:endParaRPr lang="en-US" sz="3600" dirty="0">
              <a:solidFill>
                <a:schemeClr val="tx2"/>
              </a:solidFill>
            </a:endParaRPr>
          </a:p>
        </p:txBody>
      </p:sp>
    </p:spTree>
    <p:extLst>
      <p:ext uri="{BB962C8B-B14F-4D97-AF65-F5344CB8AC3E}">
        <p14:creationId xmlns:p14="http://schemas.microsoft.com/office/powerpoint/2010/main" val="3781730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2863</Words>
  <Application>Microsoft Office PowerPoint</Application>
  <PresentationFormat>On-screen Show (4:3)</PresentationFormat>
  <Paragraphs>833</Paragraphs>
  <Slides>76</Slides>
  <Notes>76</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Office Theme</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lpstr>HOGGE LAW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HOGGE LAW</dc:title>
  <dc:creator>Raymond L. Hogge, Jr.</dc:creator>
  <cp:lastModifiedBy>Raymond L. Hogge, Jr.</cp:lastModifiedBy>
  <cp:revision>89</cp:revision>
  <dcterms:created xsi:type="dcterms:W3CDTF">2014-08-13T17:30:30Z</dcterms:created>
  <dcterms:modified xsi:type="dcterms:W3CDTF">2014-08-14T15:55:44Z</dcterms:modified>
</cp:coreProperties>
</file>