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344" r:id="rId3"/>
    <p:sldId id="343" r:id="rId4"/>
    <p:sldId id="267" r:id="rId5"/>
    <p:sldId id="268" r:id="rId6"/>
    <p:sldId id="345" r:id="rId7"/>
    <p:sldId id="262" r:id="rId8"/>
    <p:sldId id="265" r:id="rId9"/>
    <p:sldId id="260" r:id="rId10"/>
    <p:sldId id="259" r:id="rId11"/>
    <p:sldId id="264" r:id="rId12"/>
    <p:sldId id="269" r:id="rId13"/>
    <p:sldId id="270" r:id="rId14"/>
    <p:sldId id="274" r:id="rId15"/>
    <p:sldId id="273" r:id="rId16"/>
    <p:sldId id="277" r:id="rId17"/>
    <p:sldId id="275" r:id="rId18"/>
    <p:sldId id="276" r:id="rId19"/>
    <p:sldId id="271" r:id="rId20"/>
    <p:sldId id="278" r:id="rId21"/>
    <p:sldId id="279" r:id="rId22"/>
    <p:sldId id="280" r:id="rId23"/>
    <p:sldId id="281" r:id="rId24"/>
    <p:sldId id="284" r:id="rId25"/>
    <p:sldId id="283" r:id="rId26"/>
    <p:sldId id="285" r:id="rId27"/>
    <p:sldId id="286" r:id="rId28"/>
    <p:sldId id="287" r:id="rId29"/>
    <p:sldId id="288" r:id="rId30"/>
    <p:sldId id="289" r:id="rId31"/>
    <p:sldId id="290" r:id="rId32"/>
    <p:sldId id="292" r:id="rId33"/>
    <p:sldId id="291" r:id="rId34"/>
    <p:sldId id="293" r:id="rId35"/>
    <p:sldId id="294" r:id="rId36"/>
    <p:sldId id="296" r:id="rId37"/>
    <p:sldId id="295" r:id="rId38"/>
    <p:sldId id="297" r:id="rId39"/>
    <p:sldId id="298" r:id="rId40"/>
    <p:sldId id="299" r:id="rId41"/>
    <p:sldId id="301" r:id="rId42"/>
    <p:sldId id="300" r:id="rId43"/>
    <p:sldId id="302" r:id="rId44"/>
    <p:sldId id="304" r:id="rId45"/>
    <p:sldId id="303" r:id="rId46"/>
    <p:sldId id="305" r:id="rId47"/>
    <p:sldId id="306" r:id="rId48"/>
    <p:sldId id="311" r:id="rId49"/>
    <p:sldId id="320" r:id="rId50"/>
    <p:sldId id="307" r:id="rId51"/>
    <p:sldId id="308" r:id="rId52"/>
    <p:sldId id="309" r:id="rId53"/>
    <p:sldId id="312" r:id="rId54"/>
    <p:sldId id="315" r:id="rId55"/>
    <p:sldId id="319" r:id="rId56"/>
    <p:sldId id="318" r:id="rId57"/>
    <p:sldId id="317" r:id="rId58"/>
    <p:sldId id="321" r:id="rId59"/>
    <p:sldId id="322" r:id="rId60"/>
    <p:sldId id="323" r:id="rId61"/>
    <p:sldId id="327" r:id="rId62"/>
    <p:sldId id="324" r:id="rId63"/>
    <p:sldId id="325" r:id="rId64"/>
    <p:sldId id="326" r:id="rId65"/>
    <p:sldId id="328" r:id="rId66"/>
    <p:sldId id="329" r:id="rId67"/>
    <p:sldId id="330" r:id="rId68"/>
    <p:sldId id="331" r:id="rId69"/>
    <p:sldId id="332" r:id="rId70"/>
    <p:sldId id="333" r:id="rId71"/>
    <p:sldId id="334" r:id="rId72"/>
    <p:sldId id="335" r:id="rId73"/>
    <p:sldId id="336" r:id="rId74"/>
    <p:sldId id="337" r:id="rId75"/>
    <p:sldId id="338" r:id="rId76"/>
    <p:sldId id="339" r:id="rId77"/>
    <p:sldId id="340" r:id="rId78"/>
    <p:sldId id="341" r:id="rId79"/>
    <p:sldId id="342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nacuti/BDTxQzWPHuJwT3w==" hashData="7q9tgHjP9MAs7r0Es7hVCzmhS74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C6D"/>
    <a:srgbClr val="366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9571-DF38-418E-9670-3C0EC3848D84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BA94-E699-4AE0-AA0D-C03A263908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70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9571-DF38-418E-9670-3C0EC3848D84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BA94-E699-4AE0-AA0D-C03A263908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8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9571-DF38-418E-9670-3C0EC3848D84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BA94-E699-4AE0-AA0D-C03A263908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9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9571-DF38-418E-9670-3C0EC3848D84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BA94-E699-4AE0-AA0D-C03A263908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16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9571-DF38-418E-9670-3C0EC3848D84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BA94-E699-4AE0-AA0D-C03A263908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0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9571-DF38-418E-9670-3C0EC3848D84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BA94-E699-4AE0-AA0D-C03A263908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5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9571-DF38-418E-9670-3C0EC3848D84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BA94-E699-4AE0-AA0D-C03A263908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3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9571-DF38-418E-9670-3C0EC3848D84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BA94-E699-4AE0-AA0D-C03A263908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0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9571-DF38-418E-9670-3C0EC3848D84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BA94-E699-4AE0-AA0D-C03A263908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01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9571-DF38-418E-9670-3C0EC3848D84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BA94-E699-4AE0-AA0D-C03A263908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7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9571-DF38-418E-9670-3C0EC3848D84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BA94-E699-4AE0-AA0D-C03A263908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9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54000" contrast="-4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D9571-DF38-418E-9670-3C0EC3848D84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BBA94-E699-4AE0-AA0D-C03A263908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36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229600" cy="6324600"/>
          </a:xfrm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odoni MT" panose="020706030806060202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Fundamentals of</a:t>
            </a:r>
          </a:p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odoni MT" panose="020706030806060202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Employee Handbooks</a:t>
            </a:r>
          </a:p>
          <a:p>
            <a:endParaRPr lang="en-US" sz="3600" b="1" dirty="0" smtClean="0">
              <a:solidFill>
                <a:schemeClr val="tx1"/>
              </a:solidFill>
              <a:latin typeface="Bodoni MT" panose="020706030806060202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Bodoni MT" panose="020706030806060202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Raymond L. Hogge, Jr.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Bodoni MT" panose="020706030806060202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Hogge Law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Bodoni MT" panose="020706030806060202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Attorneys and Counselors at Law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Bodoni MT" panose="020706030806060202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500 E. Plume Street, Suite 800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Bodoni MT" panose="020706030806060202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Norfolk, Virginia 23510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Bodoni MT" panose="020706030806060202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(757) 961-5400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Bodoni MT" panose="020706030806060202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VirginiaLaborLaw.com</a:t>
            </a:r>
          </a:p>
          <a:p>
            <a:endParaRPr lang="en-US" sz="3600" b="1" dirty="0" smtClean="0">
              <a:solidFill>
                <a:schemeClr val="tx1"/>
              </a:solidFill>
              <a:latin typeface="Bodoni MT" panose="020706030806060202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3600" b="1" dirty="0" smtClean="0">
              <a:solidFill>
                <a:schemeClr val="tx1"/>
              </a:solidFill>
              <a:latin typeface="Bodoni MT" panose="020706030806060202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4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8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New Court Decisions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 Supreme Court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Fourth Circuit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Virginia Supreme Court</a:t>
            </a:r>
          </a:p>
        </p:txBody>
      </p:sp>
    </p:spTree>
    <p:extLst>
      <p:ext uri="{BB962C8B-B14F-4D97-AF65-F5344CB8AC3E}">
        <p14:creationId xmlns:p14="http://schemas.microsoft.com/office/powerpoint/2010/main" val="121168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Nat’l Labor Relations Board</a:t>
            </a:r>
          </a:p>
        </p:txBody>
      </p:sp>
      <p:pic>
        <p:nvPicPr>
          <p:cNvPr id="1026" name="Picture 2" descr="C:\Users\RLH\Desktop\New folder\nlrb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76600"/>
            <a:ext cx="3478909" cy="2667684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142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480060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Crucial Policies</a:t>
            </a:r>
            <a:endParaRPr lang="en-US" sz="4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8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Disclaimer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 Contract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 Employee Benefit Plan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FYI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Employer Can Amend</a:t>
            </a:r>
          </a:p>
        </p:txBody>
      </p:sp>
    </p:spTree>
    <p:extLst>
      <p:ext uri="{BB962C8B-B14F-4D97-AF65-F5344CB8AC3E}">
        <p14:creationId xmlns:p14="http://schemas.microsoft.com/office/powerpoint/2010/main" val="385682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Employment At Will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All Employment At Will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Handbook Does Not Alter</a:t>
            </a:r>
          </a:p>
        </p:txBody>
      </p:sp>
    </p:spTree>
    <p:extLst>
      <p:ext uri="{BB962C8B-B14F-4D97-AF65-F5344CB8AC3E}">
        <p14:creationId xmlns:p14="http://schemas.microsoft.com/office/powerpoint/2010/main" val="404080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EEO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 VII, ADEA, ADA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Marital Status (VHRA)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Other Discrimination?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7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Disability Accommodation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ADA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Rehabilitation Act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41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Harassment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Sexual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79514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Retaliation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Prohibition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Whistleblower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1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Affirmative Action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Government Contractors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Government Funding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 the Same as Diversity</a:t>
            </a:r>
          </a:p>
        </p:txBody>
      </p:sp>
    </p:spTree>
    <p:extLst>
      <p:ext uri="{BB962C8B-B14F-4D97-AF65-F5344CB8AC3E}">
        <p14:creationId xmlns:p14="http://schemas.microsoft.com/office/powerpoint/2010/main" val="122438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4000" contrast="-4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4800600"/>
          </a:xfrm>
        </p:spPr>
        <p:txBody>
          <a:bodyPr>
            <a:normAutofit/>
          </a:bodyPr>
          <a:lstStyle/>
          <a:p>
            <a:endParaRPr lang="en-US" sz="4800" b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This presentation is intended solely 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for informational purposes and 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is not offered as legal advice.</a:t>
            </a:r>
          </a:p>
          <a:p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Bodoni MT" panose="020706030806060202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Bodoni MT" panose="020706030806060202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4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0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Workplace Investigations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Circumstances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Procedures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Employee Must Cooperate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167759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Hiring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Based on Qualifications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Hiring Process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EEO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Disability Accommodation</a:t>
            </a:r>
          </a:p>
        </p:txBody>
      </p:sp>
    </p:spTree>
    <p:extLst>
      <p:ext uri="{BB962C8B-B14F-4D97-AF65-F5344CB8AC3E}">
        <p14:creationId xmlns:p14="http://schemas.microsoft.com/office/powerpoint/2010/main" val="75315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Hiring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Reference Checks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Background Checks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Credit Checks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Drug / Alcohol Testing</a:t>
            </a:r>
          </a:p>
        </p:txBody>
      </p:sp>
    </p:spTree>
    <p:extLst>
      <p:ext uri="{BB962C8B-B14F-4D97-AF65-F5344CB8AC3E}">
        <p14:creationId xmlns:p14="http://schemas.microsoft.com/office/powerpoint/2010/main" val="221183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458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Standards of Conduct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Unacceptable Conduct Examples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 Exhaustive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Consequences</a:t>
            </a:r>
          </a:p>
        </p:txBody>
      </p:sp>
    </p:spTree>
    <p:extLst>
      <p:ext uri="{BB962C8B-B14F-4D97-AF65-F5344CB8AC3E}">
        <p14:creationId xmlns:p14="http://schemas.microsoft.com/office/powerpoint/2010/main" val="162421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Attendance and Punctuality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Essential Job Function</a:t>
            </a:r>
          </a:p>
        </p:txBody>
      </p:sp>
    </p:spTree>
    <p:extLst>
      <p:ext uri="{BB962C8B-B14F-4D97-AF65-F5344CB8AC3E}">
        <p14:creationId xmlns:p14="http://schemas.microsoft.com/office/powerpoint/2010/main" val="207610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Personal Appearance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Dress Code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Personal Appearance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*Employers Be Careful</a:t>
            </a:r>
          </a:p>
        </p:txBody>
      </p:sp>
    </p:spTree>
    <p:extLst>
      <p:ext uri="{BB962C8B-B14F-4D97-AF65-F5344CB8AC3E}">
        <p14:creationId xmlns:p14="http://schemas.microsoft.com/office/powerpoint/2010/main" val="324507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Workplace Violence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Strictly Prohibited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35531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Computers and E-Mail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Company Property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Acceptable Use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Monitoring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Privacy Disclaimer</a:t>
            </a:r>
          </a:p>
        </p:txBody>
      </p:sp>
    </p:spTree>
    <p:extLst>
      <p:ext uri="{BB962C8B-B14F-4D97-AF65-F5344CB8AC3E}">
        <p14:creationId xmlns:p14="http://schemas.microsoft.com/office/powerpoint/2010/main" val="266636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6520" y="1465044"/>
            <a:ext cx="7315200" cy="47244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Social Media</a:t>
            </a:r>
          </a:p>
          <a:p>
            <a:endParaRPr lang="en-US" sz="44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0" name="Picture 2" descr="C:\Users\RLH\Desktop\New folder\socialmed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317040" cy="371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58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Solicitation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Duty v. Off Duty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Where and When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Employer Bulletin Board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NLRB</a:t>
            </a:r>
          </a:p>
        </p:txBody>
      </p:sp>
    </p:spTree>
    <p:extLst>
      <p:ext uri="{BB962C8B-B14F-4D97-AF65-F5344CB8AC3E}">
        <p14:creationId xmlns:p14="http://schemas.microsoft.com/office/powerpoint/2010/main" val="372782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480060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Why It’s Important</a:t>
            </a:r>
          </a:p>
          <a:p>
            <a:endParaRPr lang="en-US" sz="4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Confidentiality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Company Info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Customer Info 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Patient Info / HIPAA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34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 lnSpcReduction="10000"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Conflicts of Interest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Explain and Prohibit</a:t>
            </a:r>
          </a:p>
          <a:p>
            <a:endParaRPr lang="en-US" sz="4400" i="1" dirty="0" smtClean="0">
              <a:solidFill>
                <a:schemeClr val="accent3">
                  <a:lumMod val="60000"/>
                  <a:lumOff val="4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Important for Financial Institutions and Publically Traded Companies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9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Performance Evaluations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Probationary Period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Annual / Periodic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Role of Job Descriptions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79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Employee Discipline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Progressive v. Flexible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Appeal / Grievance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Public Employer Due Process 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05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Termination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Employment At Will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Notice of Resignation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Job Abandonment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Payment of Wages and Leave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82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Employee Suggestions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Encouraged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Procedures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Tool for Union Deterrence</a:t>
            </a:r>
          </a:p>
        </p:txBody>
      </p:sp>
    </p:spTree>
    <p:extLst>
      <p:ext uri="{BB962C8B-B14F-4D97-AF65-F5344CB8AC3E}">
        <p14:creationId xmlns:p14="http://schemas.microsoft.com/office/powerpoint/2010/main" val="52706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Grievance Procedures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Required for Va Public Sector 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Desirable for Private Sector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Consider Size of Employer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Compare to Open Door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8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Employee Grievances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Greivable Issues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Grievance Steps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Supervisor Bypass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Forms 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3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Whistleblower Protection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Sarbanes-Oxley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Dodd-Frank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8361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Employee Privacy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Employee Desks and Lockers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Company Vehicles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Telephones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Computers and E-Mail</a:t>
            </a:r>
          </a:p>
        </p:txBody>
      </p:sp>
    </p:spTree>
    <p:extLst>
      <p:ext uri="{BB962C8B-B14F-4D97-AF65-F5344CB8AC3E}">
        <p14:creationId xmlns:p14="http://schemas.microsoft.com/office/powerpoint/2010/main" val="108321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315200" cy="4648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Liability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Policies Provide Protection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Lack of Policies May Trigger Liability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Bad Policies Are Worse Than No Policies</a:t>
            </a:r>
            <a:endParaRPr lang="en-US" sz="4400" i="1" dirty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3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Safety and Health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General Policy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Industry-Specific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Safety Training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Safety Inspections</a:t>
            </a:r>
          </a:p>
        </p:txBody>
      </p:sp>
    </p:spTree>
    <p:extLst>
      <p:ext uri="{BB962C8B-B14F-4D97-AF65-F5344CB8AC3E}">
        <p14:creationId xmlns:p14="http://schemas.microsoft.com/office/powerpoint/2010/main" val="269853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Drug and Alcohol Testing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General Policy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Industry-Specific</a:t>
            </a:r>
          </a:p>
        </p:txBody>
      </p:sp>
    </p:spTree>
    <p:extLst>
      <p:ext uri="{BB962C8B-B14F-4D97-AF65-F5344CB8AC3E}">
        <p14:creationId xmlns:p14="http://schemas.microsoft.com/office/powerpoint/2010/main" val="223991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Workplace Violence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Prevention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Procedures for Responding</a:t>
            </a:r>
          </a:p>
        </p:txBody>
      </p:sp>
    </p:spTree>
    <p:extLst>
      <p:ext uri="{BB962C8B-B14F-4D97-AF65-F5344CB8AC3E}">
        <p14:creationId xmlns:p14="http://schemas.microsoft.com/office/powerpoint/2010/main" val="39710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Accidents and Injuries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Prevention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Report Immediately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First Aid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Investigation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41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Employee Classifications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Full Time, Part Time, Temp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Hourly, Salaried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Exempt, Non-Exempt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07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Wages and Hours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Payment of Wages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General FLSA Policy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Payroll Errors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FLSA Deduction Safe Harbor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32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Reporting Hours Worked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Must Report All Hours Worked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Falsification of Time Records </a:t>
            </a:r>
          </a:p>
        </p:txBody>
      </p:sp>
    </p:spTree>
    <p:extLst>
      <p:ext uri="{BB962C8B-B14F-4D97-AF65-F5344CB8AC3E}">
        <p14:creationId xmlns:p14="http://schemas.microsoft.com/office/powerpoint/2010/main" val="281732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Overtime Compensation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Hourly Employees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Non-Exempt Salaried Employees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Piece Rate Employees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Unauthorized OT Prohibited</a:t>
            </a:r>
          </a:p>
        </p:txBody>
      </p:sp>
    </p:spTree>
    <p:extLst>
      <p:ext uri="{BB962C8B-B14F-4D97-AF65-F5344CB8AC3E}">
        <p14:creationId xmlns:p14="http://schemas.microsoft.com/office/powerpoint/2010/main" val="202257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 Time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Public Sector Employees Only!</a:t>
            </a:r>
          </a:p>
        </p:txBody>
      </p:sp>
    </p:spTree>
    <p:extLst>
      <p:ext uri="{BB962C8B-B14F-4D97-AF65-F5344CB8AC3E}">
        <p14:creationId xmlns:p14="http://schemas.microsoft.com/office/powerpoint/2010/main" val="388641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Work at Home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Non-Exempt Must Be Authorized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Must Be Recorded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Telecommuting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17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315200" cy="457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Productivity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Good Handbooks Increase Productivity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Bad Handbooks Undermine Productivity </a:t>
            </a:r>
          </a:p>
        </p:txBody>
      </p:sp>
    </p:spTree>
    <p:extLst>
      <p:ext uri="{BB962C8B-B14F-4D97-AF65-F5344CB8AC3E}">
        <p14:creationId xmlns:p14="http://schemas.microsoft.com/office/powerpoint/2010/main" val="65420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Rest and Meal Breaks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Rest Breaks 20 Minutes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Meal Breaks 30 Minutes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Must Be Recorded</a:t>
            </a:r>
          </a:p>
        </p:txBody>
      </p:sp>
    </p:spTree>
    <p:extLst>
      <p:ext uri="{BB962C8B-B14F-4D97-AF65-F5344CB8AC3E}">
        <p14:creationId xmlns:p14="http://schemas.microsoft.com/office/powerpoint/2010/main" val="29382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Travel Time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Commuting Time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Travel Between Worksites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Out of Town Travel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Overnight Travel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8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On-Call Time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General Policies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Specific Jobs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6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Bonuses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Payment of Bonuses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Effect On OT Compensation</a:t>
            </a:r>
          </a:p>
        </p:txBody>
      </p:sp>
    </p:spTree>
    <p:extLst>
      <p:ext uri="{BB962C8B-B14F-4D97-AF65-F5344CB8AC3E}">
        <p14:creationId xmlns:p14="http://schemas.microsoft.com/office/powerpoint/2010/main" val="28703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Other FLSA Issues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Waiting Time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Donning </a:t>
            </a:r>
            <a:r>
              <a:rPr lang="en-US" sz="44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Doffing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Training Time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Fluctuating Workweek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Public Sector Employees</a:t>
            </a:r>
          </a:p>
        </p:txBody>
      </p:sp>
    </p:spTree>
    <p:extLst>
      <p:ext uri="{BB962C8B-B14F-4D97-AF65-F5344CB8AC3E}">
        <p14:creationId xmlns:p14="http://schemas.microsoft.com/office/powerpoint/2010/main" val="141079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Company Holidays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Holidays Observed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Work During Holiday</a:t>
            </a:r>
          </a:p>
        </p:txBody>
      </p:sp>
    </p:spTree>
    <p:extLst>
      <p:ext uri="{BB962C8B-B14F-4D97-AF65-F5344CB8AC3E}">
        <p14:creationId xmlns:p14="http://schemas.microsoft.com/office/powerpoint/2010/main" val="85141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Employee Leave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Types of Leave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Eligibility and Accrual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Leave Year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Carry Over</a:t>
            </a:r>
          </a:p>
        </p:txBody>
      </p:sp>
    </p:spTree>
    <p:extLst>
      <p:ext uri="{BB962C8B-B14F-4D97-AF65-F5344CB8AC3E}">
        <p14:creationId xmlns:p14="http://schemas.microsoft.com/office/powerpoint/2010/main" val="858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Vacation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Scheduling Vacation</a:t>
            </a:r>
          </a:p>
          <a:p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56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Sick Leave</a:t>
            </a:r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Employee Illness / Injury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Medical Certification</a:t>
            </a:r>
          </a:p>
        </p:txBody>
      </p:sp>
    </p:spTree>
    <p:extLst>
      <p:ext uri="{BB962C8B-B14F-4D97-AF65-F5344CB8AC3E}">
        <p14:creationId xmlns:p14="http://schemas.microsoft.com/office/powerpoint/2010/main" val="102462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Paid Time Off</a:t>
            </a:r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Vacation + Sick Leave Alternative </a:t>
            </a:r>
          </a:p>
        </p:txBody>
      </p:sp>
    </p:spTree>
    <p:extLst>
      <p:ext uri="{BB962C8B-B14F-4D97-AF65-F5344CB8AC3E}">
        <p14:creationId xmlns:p14="http://schemas.microsoft.com/office/powerpoint/2010/main" val="43984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315200" cy="457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Perception is Reality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Employee Perception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Gov’t Agency Perception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Jury Perception</a:t>
            </a:r>
          </a:p>
        </p:txBody>
      </p:sp>
    </p:spTree>
    <p:extLst>
      <p:ext uri="{BB962C8B-B14F-4D97-AF65-F5344CB8AC3E}">
        <p14:creationId xmlns:p14="http://schemas.microsoft.com/office/powerpoint/2010/main" val="6696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Basic FMLA Leave</a:t>
            </a:r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50 Employee Threshold 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Eligibility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Procedures and Forms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Coordination with Paid Leave </a:t>
            </a:r>
          </a:p>
        </p:txBody>
      </p:sp>
    </p:spTree>
    <p:extLst>
      <p:ext uri="{BB962C8B-B14F-4D97-AF65-F5344CB8AC3E}">
        <p14:creationId xmlns:p14="http://schemas.microsoft.com/office/powerpoint/2010/main" val="136030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Military FMLA Leave</a:t>
            </a:r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(Nat’l Defense Authorization Act)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Eligibility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Procedures and Forms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Coordination with Paid Leave </a:t>
            </a:r>
          </a:p>
        </p:txBody>
      </p:sp>
    </p:spTree>
    <p:extLst>
      <p:ext uri="{BB962C8B-B14F-4D97-AF65-F5344CB8AC3E}">
        <p14:creationId xmlns:p14="http://schemas.microsoft.com/office/powerpoint/2010/main" val="51057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Non-FMLA Family Leave</a:t>
            </a:r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 Required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Eligibility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Procedures and Forms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Coordination with Paid Leave</a:t>
            </a:r>
          </a:p>
        </p:txBody>
      </p:sp>
    </p:spTree>
    <p:extLst>
      <p:ext uri="{BB962C8B-B14F-4D97-AF65-F5344CB8AC3E}">
        <p14:creationId xmlns:p14="http://schemas.microsoft.com/office/powerpoint/2010/main" val="221804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Pregnancy Leave</a:t>
            </a:r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= Short Term Disability Leave </a:t>
            </a:r>
          </a:p>
        </p:txBody>
      </p:sp>
    </p:spTree>
    <p:extLst>
      <p:ext uri="{BB962C8B-B14F-4D97-AF65-F5344CB8AC3E}">
        <p14:creationId xmlns:p14="http://schemas.microsoft.com/office/powerpoint/2010/main" val="339626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Maternity / Paternity Leave</a:t>
            </a:r>
            <a:endParaRPr lang="en-US" sz="4400" i="1" dirty="0" smtClean="0">
              <a:solidFill>
                <a:schemeClr val="bg2">
                  <a:lumMod val="20000"/>
                  <a:lumOff val="8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Post-Pregnancy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 Required (unless FMLA)</a:t>
            </a:r>
          </a:p>
        </p:txBody>
      </p:sp>
    </p:spTree>
    <p:extLst>
      <p:ext uri="{BB962C8B-B14F-4D97-AF65-F5344CB8AC3E}">
        <p14:creationId xmlns:p14="http://schemas.microsoft.com/office/powerpoint/2010/main" val="308958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Military Leave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USERRA</a:t>
            </a:r>
          </a:p>
        </p:txBody>
      </p:sp>
    </p:spTree>
    <p:extLst>
      <p:ext uri="{BB962C8B-B14F-4D97-AF65-F5344CB8AC3E}">
        <p14:creationId xmlns:p14="http://schemas.microsoft.com/office/powerpoint/2010/main" val="196849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Employee Benefits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Summary of Benefits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Eligibility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Plan Controls Over Handbook</a:t>
            </a:r>
          </a:p>
        </p:txBody>
      </p:sp>
    </p:spTree>
    <p:extLst>
      <p:ext uri="{BB962C8B-B14F-4D97-AF65-F5344CB8AC3E}">
        <p14:creationId xmlns:p14="http://schemas.microsoft.com/office/powerpoint/2010/main" val="39448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Handbook Acknowledgement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Employee Will Read Handbook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Must Comply with Policies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Employment at Will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Contract Disclaimer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Signed by Employee</a:t>
            </a:r>
          </a:p>
        </p:txBody>
      </p:sp>
    </p:spTree>
    <p:extLst>
      <p:ext uri="{BB962C8B-B14F-4D97-AF65-F5344CB8AC3E}">
        <p14:creationId xmlns:p14="http://schemas.microsoft.com/office/powerpoint/2010/main" val="70188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4800600"/>
          </a:xfrm>
        </p:spPr>
        <p:txBody>
          <a:bodyPr>
            <a:normAutofit/>
          </a:bodyPr>
          <a:lstStyle/>
          <a:p>
            <a:endParaRPr lang="en-US" sz="4800" b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Top 10 Employee Handbook Mistakes </a:t>
            </a:r>
          </a:p>
          <a:p>
            <a:r>
              <a:rPr lang="en-US" sz="4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Avoid</a:t>
            </a:r>
          </a:p>
          <a:p>
            <a:endParaRPr lang="en-US" sz="4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57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Mistake # 10</a:t>
            </a:r>
          </a:p>
          <a:p>
            <a:endParaRPr lang="en-US" sz="4400" i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Adopt policies from the internet without determining they are right for you.</a:t>
            </a:r>
          </a:p>
        </p:txBody>
      </p:sp>
    </p:spTree>
    <p:extLst>
      <p:ext uri="{BB962C8B-B14F-4D97-AF65-F5344CB8AC3E}">
        <p14:creationId xmlns:p14="http://schemas.microsoft.com/office/powerpoint/2010/main" val="15042395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4800600"/>
          </a:xfrm>
        </p:spPr>
        <p:txBody>
          <a:bodyPr>
            <a:normAutofit/>
          </a:bodyPr>
          <a:lstStyle/>
          <a:p>
            <a:endParaRPr lang="en-US" sz="4400" b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Why It Keeps Changing</a:t>
            </a:r>
          </a:p>
        </p:txBody>
      </p:sp>
    </p:spTree>
    <p:extLst>
      <p:ext uri="{BB962C8B-B14F-4D97-AF65-F5344CB8AC3E}">
        <p14:creationId xmlns:p14="http://schemas.microsoft.com/office/powerpoint/2010/main" val="235717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57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Mistake # 9</a:t>
            </a:r>
          </a:p>
          <a:p>
            <a:endParaRPr lang="en-US" sz="4400" i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Adopt policies that sound good but do not reflect what you actually do.</a:t>
            </a:r>
          </a:p>
        </p:txBody>
      </p:sp>
    </p:spTree>
    <p:extLst>
      <p:ext uri="{BB962C8B-B14F-4D97-AF65-F5344CB8AC3E}">
        <p14:creationId xmlns:p14="http://schemas.microsoft.com/office/powerpoint/2010/main" val="42850072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57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Mistake # 8</a:t>
            </a:r>
          </a:p>
          <a:p>
            <a:endParaRPr lang="en-US" sz="4400" i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Assign the employee handbook to your secretary.</a:t>
            </a:r>
          </a:p>
        </p:txBody>
      </p:sp>
    </p:spTree>
    <p:extLst>
      <p:ext uri="{BB962C8B-B14F-4D97-AF65-F5344CB8AC3E}">
        <p14:creationId xmlns:p14="http://schemas.microsoft.com/office/powerpoint/2010/main" val="7367143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57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Mistake # 7</a:t>
            </a:r>
          </a:p>
          <a:p>
            <a:endParaRPr lang="en-US" sz="4400" i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Turn your employee handbook into a contract.</a:t>
            </a:r>
          </a:p>
        </p:txBody>
      </p:sp>
    </p:spTree>
    <p:extLst>
      <p:ext uri="{BB962C8B-B14F-4D97-AF65-F5344CB8AC3E}">
        <p14:creationId xmlns:p14="http://schemas.microsoft.com/office/powerpoint/2010/main" val="14263879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57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Mistake # 6</a:t>
            </a:r>
          </a:p>
          <a:p>
            <a:endParaRPr lang="en-US" sz="4400" i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Put your employee handbook in a file cabinet instead of publishing it to your employees.</a:t>
            </a:r>
          </a:p>
        </p:txBody>
      </p:sp>
    </p:spTree>
    <p:extLst>
      <p:ext uri="{BB962C8B-B14F-4D97-AF65-F5344CB8AC3E}">
        <p14:creationId xmlns:p14="http://schemas.microsoft.com/office/powerpoint/2010/main" val="21676073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57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Mistake # 5</a:t>
            </a:r>
          </a:p>
          <a:p>
            <a:endParaRPr lang="en-US" sz="4400" i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Tell your employees you have a new employee handbook instead of publishing it to them.</a:t>
            </a:r>
          </a:p>
        </p:txBody>
      </p:sp>
    </p:spTree>
    <p:extLst>
      <p:ext uri="{BB962C8B-B14F-4D97-AF65-F5344CB8AC3E}">
        <p14:creationId xmlns:p14="http://schemas.microsoft.com/office/powerpoint/2010/main" val="34522156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57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Mistake # 4</a:t>
            </a:r>
          </a:p>
          <a:p>
            <a:endParaRPr lang="en-US" sz="4400" i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Publish your employee handbook without having it reviewed by a qualified attorney or </a:t>
            </a:r>
          </a:p>
          <a:p>
            <a:r>
              <a:rPr lang="en-US" sz="44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HR professional.</a:t>
            </a:r>
          </a:p>
        </p:txBody>
      </p:sp>
    </p:spTree>
    <p:extLst>
      <p:ext uri="{BB962C8B-B14F-4D97-AF65-F5344CB8AC3E}">
        <p14:creationId xmlns:p14="http://schemas.microsoft.com/office/powerpoint/2010/main" val="23077518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57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Mistake # 3</a:t>
            </a:r>
          </a:p>
          <a:p>
            <a:endParaRPr lang="en-US" sz="4400" i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Give your employee handbook to employees without obtaining a signed acknowledgment.</a:t>
            </a:r>
          </a:p>
        </p:txBody>
      </p:sp>
    </p:spTree>
    <p:extLst>
      <p:ext uri="{BB962C8B-B14F-4D97-AF65-F5344CB8AC3E}">
        <p14:creationId xmlns:p14="http://schemas.microsoft.com/office/powerpoint/2010/main" val="3375365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57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Mistake # 2</a:t>
            </a:r>
          </a:p>
          <a:p>
            <a:endParaRPr lang="en-US" sz="4400" i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Assume your employee handbook does not matter.</a:t>
            </a:r>
          </a:p>
        </p:txBody>
      </p:sp>
    </p:spTree>
    <p:extLst>
      <p:ext uri="{BB962C8B-B14F-4D97-AF65-F5344CB8AC3E}">
        <p14:creationId xmlns:p14="http://schemas.microsoft.com/office/powerpoint/2010/main" val="16020184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57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Mistake # 1</a:t>
            </a:r>
          </a:p>
          <a:p>
            <a:endParaRPr lang="en-US" sz="4400" i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4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Assume your employee handbook from </a:t>
            </a:r>
            <a:r>
              <a:rPr lang="en-US" sz="4400" i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 years </a:t>
            </a:r>
            <a:r>
              <a:rPr lang="en-US" sz="44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ago </a:t>
            </a:r>
          </a:p>
          <a:p>
            <a:r>
              <a:rPr lang="en-US" sz="44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 up to date.</a:t>
            </a:r>
          </a:p>
        </p:txBody>
      </p:sp>
    </p:spTree>
    <p:extLst>
      <p:ext uri="{BB962C8B-B14F-4D97-AF65-F5344CB8AC3E}">
        <p14:creationId xmlns:p14="http://schemas.microsoft.com/office/powerpoint/2010/main" val="5724971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57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assistance in bringing your employee handbook up to date </a:t>
            </a:r>
          </a:p>
          <a:p>
            <a:r>
              <a:rPr lang="en-US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contact Hogge Law.</a:t>
            </a:r>
          </a:p>
          <a:p>
            <a:endParaRPr lang="en-US" sz="3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additional resources visit VirginiaLaborLaw.com</a:t>
            </a:r>
          </a:p>
          <a:p>
            <a:endParaRPr lang="en-US" sz="4400" b="1" i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4400" i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3855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458200" cy="4114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New Statutes</a:t>
            </a:r>
          </a:p>
        </p:txBody>
      </p:sp>
    </p:spTree>
    <p:extLst>
      <p:ext uri="{BB962C8B-B14F-4D97-AF65-F5344CB8AC3E}">
        <p14:creationId xmlns:p14="http://schemas.microsoft.com/office/powerpoint/2010/main" val="360921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200"/>
          </a:xfrm>
          <a:gradFill flip="none" rotWithShape="1">
            <a:gsLst>
              <a:gs pos="0">
                <a:schemeClr val="bg2">
                  <a:lumMod val="56000"/>
                  <a:lumOff val="44000"/>
                  <a:alpha val="0"/>
                </a:schemeClr>
              </a:gs>
              <a:gs pos="48000">
                <a:srgbClr val="628CC7"/>
              </a:gs>
              <a:gs pos="100000">
                <a:schemeClr val="bg2">
                  <a:tint val="45000"/>
                  <a:shade val="99000"/>
                  <a:satMod val="350000"/>
                  <a:alpha val="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Fundamentals of Employee Handbooks</a:t>
            </a:r>
            <a:endParaRPr lang="en-US" sz="32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315200" cy="43434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New Regulations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EEOC Regulations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DOL Regulations</a:t>
            </a:r>
          </a:p>
          <a:p>
            <a:r>
              <a:rPr lang="en-US" sz="44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Executive Orders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en-US" sz="440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87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1163</Words>
  <Application>Microsoft Office PowerPoint</Application>
  <PresentationFormat>On-screen Show (4:3)</PresentationFormat>
  <Paragraphs>376</Paragraphs>
  <Slides>79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Office Theme</vt:lpstr>
      <vt:lpstr>PowerPoint Presentation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  <vt:lpstr>Fundamentals of Employee Handbooks</vt:lpstr>
    </vt:vector>
  </TitlesOfParts>
  <Company>Hogge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Employee Handbooks (Ray Hogge 10-10-2018)</dc:title>
  <dc:subject>Employee Handbooks</dc:subject>
  <dc:creator>Raymond L. Hogge, Jr.</dc:creator>
  <cp:keywords>Employee Handbook, Personnel Policy, Labor Law, Employment Law, Ray Hogge</cp:keywords>
  <cp:lastModifiedBy>Raymond L. Hogge, Jr.</cp:lastModifiedBy>
  <cp:revision>8</cp:revision>
  <dcterms:created xsi:type="dcterms:W3CDTF">2014-06-02T20:55:30Z</dcterms:created>
  <dcterms:modified xsi:type="dcterms:W3CDTF">2018-10-11T15:40:34Z</dcterms:modified>
  <cp:category>PowerPoint Presentation</cp:category>
</cp:coreProperties>
</file>