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1"/>
  </p:notesMasterIdLst>
  <p:sldIdLst>
    <p:sldId id="258" r:id="rId2"/>
    <p:sldId id="377" r:id="rId3"/>
    <p:sldId id="259" r:id="rId4"/>
    <p:sldId id="260" r:id="rId5"/>
    <p:sldId id="261" r:id="rId6"/>
    <p:sldId id="262" r:id="rId7"/>
    <p:sldId id="264" r:id="rId8"/>
    <p:sldId id="265" r:id="rId9"/>
    <p:sldId id="266" r:id="rId10"/>
    <p:sldId id="277" r:id="rId11"/>
    <p:sldId id="278" r:id="rId12"/>
    <p:sldId id="267" r:id="rId13"/>
    <p:sldId id="268" r:id="rId14"/>
    <p:sldId id="269" r:id="rId15"/>
    <p:sldId id="270" r:id="rId16"/>
    <p:sldId id="271" r:id="rId17"/>
    <p:sldId id="272" r:id="rId18"/>
    <p:sldId id="276" r:id="rId19"/>
    <p:sldId id="273" r:id="rId20"/>
    <p:sldId id="274" r:id="rId21"/>
    <p:sldId id="275" r:id="rId22"/>
    <p:sldId id="279" r:id="rId23"/>
    <p:sldId id="280" r:id="rId24"/>
    <p:sldId id="281" r:id="rId25"/>
    <p:sldId id="282" r:id="rId26"/>
    <p:sldId id="283" r:id="rId27"/>
    <p:sldId id="284" r:id="rId28"/>
    <p:sldId id="285" r:id="rId29"/>
    <p:sldId id="287" r:id="rId30"/>
    <p:sldId id="286" r:id="rId31"/>
    <p:sldId id="288" r:id="rId32"/>
    <p:sldId id="289" r:id="rId33"/>
    <p:sldId id="293" r:id="rId34"/>
    <p:sldId id="291" r:id="rId35"/>
    <p:sldId id="294" r:id="rId36"/>
    <p:sldId id="295" r:id="rId37"/>
    <p:sldId id="296" r:id="rId38"/>
    <p:sldId id="331" r:id="rId39"/>
    <p:sldId id="332" r:id="rId40"/>
    <p:sldId id="297" r:id="rId41"/>
    <p:sldId id="298" r:id="rId42"/>
    <p:sldId id="299" r:id="rId43"/>
    <p:sldId id="300" r:id="rId44"/>
    <p:sldId id="301" r:id="rId45"/>
    <p:sldId id="302" r:id="rId46"/>
    <p:sldId id="303" r:id="rId47"/>
    <p:sldId id="304" r:id="rId48"/>
    <p:sldId id="305" r:id="rId49"/>
    <p:sldId id="307" r:id="rId50"/>
    <p:sldId id="306" r:id="rId51"/>
    <p:sldId id="308" r:id="rId52"/>
    <p:sldId id="317" r:id="rId53"/>
    <p:sldId id="319" r:id="rId54"/>
    <p:sldId id="309" r:id="rId55"/>
    <p:sldId id="310" r:id="rId56"/>
    <p:sldId id="311" r:id="rId57"/>
    <p:sldId id="312" r:id="rId58"/>
    <p:sldId id="314" r:id="rId59"/>
    <p:sldId id="315" r:id="rId60"/>
    <p:sldId id="371" r:id="rId61"/>
    <p:sldId id="372" r:id="rId62"/>
    <p:sldId id="313" r:id="rId63"/>
    <p:sldId id="318" r:id="rId64"/>
    <p:sldId id="321" r:id="rId65"/>
    <p:sldId id="322" r:id="rId66"/>
    <p:sldId id="320" r:id="rId67"/>
    <p:sldId id="323" r:id="rId68"/>
    <p:sldId id="324" r:id="rId69"/>
    <p:sldId id="326" r:id="rId70"/>
    <p:sldId id="327" r:id="rId71"/>
    <p:sldId id="328" r:id="rId72"/>
    <p:sldId id="329" r:id="rId73"/>
    <p:sldId id="330" r:id="rId74"/>
    <p:sldId id="333" r:id="rId75"/>
    <p:sldId id="334" r:id="rId76"/>
    <p:sldId id="336" r:id="rId77"/>
    <p:sldId id="335" r:id="rId78"/>
    <p:sldId id="337" r:id="rId79"/>
    <p:sldId id="338" r:id="rId80"/>
    <p:sldId id="339" r:id="rId81"/>
    <p:sldId id="340" r:id="rId82"/>
    <p:sldId id="341" r:id="rId83"/>
    <p:sldId id="342" r:id="rId84"/>
    <p:sldId id="347" r:id="rId85"/>
    <p:sldId id="348" r:id="rId86"/>
    <p:sldId id="349" r:id="rId87"/>
    <p:sldId id="350" r:id="rId88"/>
    <p:sldId id="351" r:id="rId89"/>
    <p:sldId id="379" r:id="rId90"/>
    <p:sldId id="380" r:id="rId91"/>
    <p:sldId id="382" r:id="rId92"/>
    <p:sldId id="381" r:id="rId93"/>
    <p:sldId id="352" r:id="rId94"/>
    <p:sldId id="353" r:id="rId95"/>
    <p:sldId id="354" r:id="rId96"/>
    <p:sldId id="355" r:id="rId97"/>
    <p:sldId id="356" r:id="rId98"/>
    <p:sldId id="357" r:id="rId99"/>
    <p:sldId id="358" r:id="rId100"/>
    <p:sldId id="359" r:id="rId101"/>
    <p:sldId id="362" r:id="rId102"/>
    <p:sldId id="360" r:id="rId103"/>
    <p:sldId id="363" r:id="rId104"/>
    <p:sldId id="364" r:id="rId105"/>
    <p:sldId id="365" r:id="rId106"/>
    <p:sldId id="366" r:id="rId107"/>
    <p:sldId id="367" r:id="rId108"/>
    <p:sldId id="370" r:id="rId109"/>
    <p:sldId id="368" r:id="rId110"/>
    <p:sldId id="369" r:id="rId111"/>
    <p:sldId id="373" r:id="rId112"/>
    <p:sldId id="343" r:id="rId113"/>
    <p:sldId id="344" r:id="rId114"/>
    <p:sldId id="345" r:id="rId115"/>
    <p:sldId id="346" r:id="rId116"/>
    <p:sldId id="374" r:id="rId117"/>
    <p:sldId id="375" r:id="rId118"/>
    <p:sldId id="376" r:id="rId119"/>
    <p:sldId id="378" r:id="rId1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3" autoAdjust="0"/>
    <p:restoredTop sz="89173" autoAdjust="0"/>
  </p:normalViewPr>
  <p:slideViewPr>
    <p:cSldViewPr>
      <p:cViewPr varScale="1">
        <p:scale>
          <a:sx n="62" d="100"/>
          <a:sy n="62" d="100"/>
        </p:scale>
        <p:origin x="-1253"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A2F96D-EEE7-4FB6-8F34-9D2B51E92EA3}" type="datetimeFigureOut">
              <a:rPr lang="en-US" smtClean="0"/>
              <a:t>4/29/2014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7D0EC-A5C0-448A-AE8B-15641DD558DC}" type="slidenum">
              <a:rPr lang="en-US" smtClean="0"/>
              <a:t>‹#›</a:t>
            </a:fld>
            <a:endParaRPr lang="en-US"/>
          </a:p>
        </p:txBody>
      </p:sp>
    </p:spTree>
    <p:extLst>
      <p:ext uri="{BB962C8B-B14F-4D97-AF65-F5344CB8AC3E}">
        <p14:creationId xmlns:p14="http://schemas.microsoft.com/office/powerpoint/2010/main" val="3363869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35</a:t>
            </a:fld>
            <a:endParaRPr lang="en-US"/>
          </a:p>
        </p:txBody>
      </p:sp>
    </p:spTree>
    <p:extLst>
      <p:ext uri="{BB962C8B-B14F-4D97-AF65-F5344CB8AC3E}">
        <p14:creationId xmlns:p14="http://schemas.microsoft.com/office/powerpoint/2010/main" val="3513155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44</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45</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46</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50</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51</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52</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53</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36</a:t>
            </a:fld>
            <a:endParaRPr lang="en-US"/>
          </a:p>
        </p:txBody>
      </p:sp>
    </p:spTree>
    <p:extLst>
      <p:ext uri="{BB962C8B-B14F-4D97-AF65-F5344CB8AC3E}">
        <p14:creationId xmlns:p14="http://schemas.microsoft.com/office/powerpoint/2010/main" val="2430008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54</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55</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56</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59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60</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61</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62</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63</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37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64</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65</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66</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69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70</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71</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72</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73</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38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74</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75</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76</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79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80</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81</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82</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83</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39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84</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85</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86</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89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90</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91</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92</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93</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40</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94</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95</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96</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99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100</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101</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102</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103</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41</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104</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105</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106</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109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110</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111</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112</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113</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42</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114</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115</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116</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117</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118</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119</a:t>
            </a:fld>
            <a:endParaRPr lang="en-US"/>
          </a:p>
        </p:txBody>
      </p:sp>
    </p:spTree>
    <p:extLst>
      <p:ext uri="{BB962C8B-B14F-4D97-AF65-F5344CB8AC3E}">
        <p14:creationId xmlns:p14="http://schemas.microsoft.com/office/powerpoint/2010/main" val="377759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7D0EC-A5C0-448A-AE8B-15641DD558DC}" type="slidenum">
              <a:rPr lang="en-US" smtClean="0"/>
              <a:t>43</a:t>
            </a:fld>
            <a:endParaRPr lang="en-US"/>
          </a:p>
        </p:txBody>
      </p:sp>
    </p:spTree>
    <p:extLst>
      <p:ext uri="{BB962C8B-B14F-4D97-AF65-F5344CB8AC3E}">
        <p14:creationId xmlns:p14="http://schemas.microsoft.com/office/powerpoint/2010/main" val="377759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184130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78898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363699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154570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819B9F-28C6-45C0-BDD1-5062A44EF4C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1340969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819B9F-28C6-45C0-BDD1-5062A44EF4CD}"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314076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819B9F-28C6-45C0-BDD1-5062A44EF4CD}" type="datetimeFigureOut">
              <a:rPr lang="en-US" smtClean="0"/>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294511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819B9F-28C6-45C0-BDD1-5062A44EF4CD}" type="datetimeFigureOut">
              <a:rPr lang="en-US" smtClean="0"/>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280821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19B9F-28C6-45C0-BDD1-5062A44EF4CD}" type="datetimeFigureOut">
              <a:rPr lang="en-US" smtClean="0"/>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256652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19B9F-28C6-45C0-BDD1-5062A44EF4CD}"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395912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19B9F-28C6-45C0-BDD1-5062A44EF4CD}"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7CF17-AAB2-46F9-93A0-35A80B214C4B}" type="slidenum">
              <a:rPr lang="en-US" smtClean="0"/>
              <a:t>‹#›</a:t>
            </a:fld>
            <a:endParaRPr lang="en-US"/>
          </a:p>
        </p:txBody>
      </p:sp>
    </p:spTree>
    <p:extLst>
      <p:ext uri="{BB962C8B-B14F-4D97-AF65-F5344CB8AC3E}">
        <p14:creationId xmlns:p14="http://schemas.microsoft.com/office/powerpoint/2010/main" val="174835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19B9F-28C6-45C0-BDD1-5062A44EF4CD}" type="datetimeFigureOut">
              <a:rPr lang="en-US" smtClean="0"/>
              <a:t>4/29/2014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7CF17-AAB2-46F9-93A0-35A80B214C4B}" type="slidenum">
              <a:rPr lang="en-US" smtClean="0"/>
              <a:t>‹#›</a:t>
            </a:fld>
            <a:endParaRPr lang="en-US"/>
          </a:p>
        </p:txBody>
      </p:sp>
    </p:spTree>
    <p:extLst>
      <p:ext uri="{BB962C8B-B14F-4D97-AF65-F5344CB8AC3E}">
        <p14:creationId xmlns:p14="http://schemas.microsoft.com/office/powerpoint/2010/main" val="1049448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tx2"/>
          </a:solidFill>
        </p:spPr>
        <p:txBody>
          <a:bodyPr>
            <a:normAutofit/>
          </a:bodyPr>
          <a:lstStyle/>
          <a:p>
            <a:r>
              <a:rPr lang="en-US" sz="4000" b="1" dirty="0">
                <a:solidFill>
                  <a:schemeClr val="bg1"/>
                </a:solidFill>
              </a:rPr>
              <a:t>Expansion of ADA Disabilities and Accommodation Obligations</a:t>
            </a:r>
            <a:r>
              <a:rPr lang="en-US" sz="4000" b="1" dirty="0" smtClean="0">
                <a:solidFill>
                  <a:schemeClr val="bg1"/>
                </a:solidFill>
              </a:rPr>
              <a:t/>
            </a:r>
            <a:br>
              <a:rPr lang="en-US" sz="4000" b="1" dirty="0" smtClean="0">
                <a:solidFill>
                  <a:schemeClr val="bg1"/>
                </a:solidFill>
              </a:rPr>
            </a:br>
            <a:r>
              <a:rPr lang="en-US" sz="4000" b="1" dirty="0" smtClean="0">
                <a:solidFill>
                  <a:schemeClr val="bg1"/>
                </a:solidFill>
              </a:rPr>
              <a:t/>
            </a:r>
            <a:br>
              <a:rPr lang="en-US" sz="4000" b="1" dirty="0" smtClean="0">
                <a:solidFill>
                  <a:schemeClr val="bg1"/>
                </a:solidFill>
              </a:rPr>
            </a:br>
            <a:r>
              <a:rPr lang="en-US" sz="2000" b="1" dirty="0" smtClean="0">
                <a:solidFill>
                  <a:schemeClr val="bg1"/>
                </a:solidFill>
              </a:rPr>
              <a:t>April 29, 2014</a:t>
            </a:r>
            <a:r>
              <a:rPr lang="en-US" sz="2800" b="1" dirty="0" smtClean="0">
                <a:solidFill>
                  <a:schemeClr val="bg1"/>
                </a:solidFill>
              </a:rPr>
              <a:t/>
            </a:r>
            <a:br>
              <a:rPr lang="en-US" sz="2800" b="1" dirty="0" smtClean="0">
                <a:solidFill>
                  <a:schemeClr val="bg1"/>
                </a:solidFill>
              </a:rPr>
            </a:br>
            <a:r>
              <a:rPr lang="en-US" sz="2800" b="1" dirty="0" smtClean="0">
                <a:solidFill>
                  <a:schemeClr val="bg1"/>
                </a:solidFill>
              </a:rPr>
              <a:t/>
            </a:r>
            <a:br>
              <a:rPr lang="en-US" sz="2800" b="1" dirty="0" smtClean="0">
                <a:solidFill>
                  <a:schemeClr val="bg1"/>
                </a:solidFill>
              </a:rPr>
            </a:br>
            <a:r>
              <a:rPr lang="en-US" sz="2800" b="1" dirty="0" smtClean="0">
                <a:solidFill>
                  <a:schemeClr val="bg1"/>
                </a:solidFill>
              </a:rPr>
              <a:t>Raymond L. Hogge, Jr.</a:t>
            </a:r>
            <a:br>
              <a:rPr lang="en-US" sz="2800" b="1" dirty="0" smtClean="0">
                <a:solidFill>
                  <a:schemeClr val="bg1"/>
                </a:solidFill>
              </a:rPr>
            </a:br>
            <a:r>
              <a:rPr lang="en-US" sz="2800" b="1" dirty="0" smtClean="0">
                <a:solidFill>
                  <a:schemeClr val="bg1"/>
                </a:solidFill>
              </a:rPr>
              <a:t>Hogge Law</a:t>
            </a:r>
            <a:br>
              <a:rPr lang="en-US" sz="2800" b="1" dirty="0" smtClean="0">
                <a:solidFill>
                  <a:schemeClr val="bg1"/>
                </a:solidFill>
              </a:rPr>
            </a:br>
            <a:r>
              <a:rPr lang="en-US" sz="2800" b="1" dirty="0" smtClean="0">
                <a:solidFill>
                  <a:schemeClr val="bg1"/>
                </a:solidFill>
              </a:rPr>
              <a:t>500 E. Plume Street, Suite 800</a:t>
            </a:r>
            <a:br>
              <a:rPr lang="en-US" sz="2800" b="1" dirty="0" smtClean="0">
                <a:solidFill>
                  <a:schemeClr val="bg1"/>
                </a:solidFill>
              </a:rPr>
            </a:br>
            <a:r>
              <a:rPr lang="en-US" sz="2800" b="1" dirty="0" smtClean="0">
                <a:solidFill>
                  <a:schemeClr val="bg1"/>
                </a:solidFill>
              </a:rPr>
              <a:t>Norfolk, Virginia 23510</a:t>
            </a:r>
            <a:br>
              <a:rPr lang="en-US" sz="2800" b="1" dirty="0" smtClean="0">
                <a:solidFill>
                  <a:schemeClr val="bg1"/>
                </a:solidFill>
              </a:rPr>
            </a:br>
            <a:r>
              <a:rPr lang="en-US" sz="2800" b="1" dirty="0" smtClean="0">
                <a:solidFill>
                  <a:schemeClr val="bg1"/>
                </a:solidFill>
              </a:rPr>
              <a:t>(757) 961-5400</a:t>
            </a:r>
            <a:r>
              <a:rPr lang="en-US" sz="2800" b="1" dirty="0">
                <a:solidFill>
                  <a:schemeClr val="bg1"/>
                </a:solidFill>
              </a:rPr>
              <a:t/>
            </a:r>
            <a:br>
              <a:rPr lang="en-US" sz="2800" b="1" dirty="0">
                <a:solidFill>
                  <a:schemeClr val="bg1"/>
                </a:solidFill>
              </a:rPr>
            </a:br>
            <a:r>
              <a:rPr lang="en-US" sz="2800" b="1" dirty="0" smtClean="0">
                <a:solidFill>
                  <a:schemeClr val="bg1"/>
                </a:solidFill>
              </a:rPr>
              <a:t>www.VirginiaLaborLaw.com</a:t>
            </a:r>
            <a:br>
              <a:rPr lang="en-US" sz="2800" b="1" dirty="0" smtClean="0">
                <a:solidFill>
                  <a:schemeClr val="bg1"/>
                </a:solidFill>
              </a:rPr>
            </a:br>
            <a:r>
              <a:rPr lang="en-US" sz="2800" b="1" dirty="0">
                <a:solidFill>
                  <a:schemeClr val="bg1"/>
                </a:solidFill>
              </a:rPr>
              <a:t/>
            </a:r>
            <a:br>
              <a:rPr lang="en-US" sz="2800" b="1" dirty="0">
                <a:solidFill>
                  <a:schemeClr val="bg1"/>
                </a:solidFill>
              </a:rPr>
            </a:br>
            <a:r>
              <a:rPr lang="en-US" sz="2000" b="1" dirty="0" smtClean="0">
                <a:solidFill>
                  <a:schemeClr val="bg1"/>
                </a:solidFill>
              </a:rPr>
              <a:t>This presentation is intended solely for informational purposes, </a:t>
            </a:r>
            <a:br>
              <a:rPr lang="en-US" sz="2000" b="1" dirty="0" smtClean="0">
                <a:solidFill>
                  <a:schemeClr val="bg1"/>
                </a:solidFill>
              </a:rPr>
            </a:br>
            <a:r>
              <a:rPr lang="en-US" sz="2000" b="1" dirty="0" smtClean="0">
                <a:solidFill>
                  <a:schemeClr val="bg1"/>
                </a:solidFill>
              </a:rPr>
              <a:t>and is not offered as legal advice.</a:t>
            </a:r>
            <a:endParaRPr lang="en-US" sz="2000" b="1" dirty="0">
              <a:solidFill>
                <a:schemeClr val="bg1"/>
              </a:solidFill>
            </a:endParaRPr>
          </a:p>
        </p:txBody>
      </p:sp>
    </p:spTree>
    <p:extLst>
      <p:ext uri="{BB962C8B-B14F-4D97-AF65-F5344CB8AC3E}">
        <p14:creationId xmlns:p14="http://schemas.microsoft.com/office/powerpoint/2010/main" val="2706451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Before ADAAA, EEOC regulations stated the following factors should be considered in deciding whether an impairment substantially limits a person in a major life activity:</a:t>
            </a:r>
          </a:p>
          <a:p>
            <a:pPr marL="514350" indent="-514350" algn="l">
              <a:buAutoNum type="arabicParenBoth"/>
            </a:pPr>
            <a:r>
              <a:rPr lang="en-US" sz="2800" dirty="0" smtClean="0">
                <a:solidFill>
                  <a:schemeClr val="tx2"/>
                </a:solidFill>
              </a:rPr>
              <a:t>The nature and severity of the impairment </a:t>
            </a:r>
          </a:p>
          <a:p>
            <a:pPr marL="514350" indent="-514350" algn="l">
              <a:buAutoNum type="arabicParenBoth"/>
            </a:pPr>
            <a:r>
              <a:rPr lang="en-US" sz="2800" dirty="0" smtClean="0">
                <a:solidFill>
                  <a:schemeClr val="tx2"/>
                </a:solidFill>
              </a:rPr>
              <a:t>The duration or expected duration of the impairment</a:t>
            </a:r>
          </a:p>
          <a:p>
            <a:pPr marL="514350" indent="-514350" algn="l">
              <a:buAutoNum type="arabicParenBoth"/>
            </a:pPr>
            <a:r>
              <a:rPr lang="en-US" sz="2800" dirty="0" smtClean="0">
                <a:solidFill>
                  <a:schemeClr val="tx2"/>
                </a:solidFill>
              </a:rPr>
              <a:t>The permanent or long term impact or expected impact of or resulting from the impairment.</a:t>
            </a:r>
          </a:p>
          <a:p>
            <a:pPr marL="457200" indent="-457200" algn="l">
              <a:buFont typeface="Arial" panose="020B0604020202020204" pitchFamily="34" charset="0"/>
              <a:buChar char="•"/>
            </a:pPr>
            <a:endParaRPr lang="en-US" sz="2800" dirty="0" smtClean="0">
              <a:solidFill>
                <a:schemeClr val="tx2"/>
              </a:solidFill>
            </a:endParaRPr>
          </a:p>
        </p:txBody>
      </p:sp>
    </p:spTree>
    <p:extLst>
      <p:ext uri="{BB962C8B-B14F-4D97-AF65-F5344CB8AC3E}">
        <p14:creationId xmlns:p14="http://schemas.microsoft.com/office/powerpoint/2010/main" val="91820411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a:solidFill>
                  <a:schemeClr val="tx2"/>
                </a:solidFill>
              </a:rPr>
              <a:t>Accommodations - </a:t>
            </a:r>
            <a:r>
              <a:rPr lang="en-US" sz="3000" dirty="0" smtClean="0">
                <a:solidFill>
                  <a:schemeClr val="tx2"/>
                </a:solidFill>
              </a:rPr>
              <a:t>Reassignment</a:t>
            </a:r>
            <a:endParaRPr lang="en-US" sz="2400" dirty="0">
              <a:solidFill>
                <a:schemeClr val="tx2"/>
              </a:solidFill>
            </a:endParaRPr>
          </a:p>
          <a:p>
            <a:pPr marL="800100" lvl="1" indent="-342900" algn="l">
              <a:buFont typeface="Arial" panose="020B0604020202020204" pitchFamily="34" charset="0"/>
              <a:buChar char="•"/>
            </a:pPr>
            <a:r>
              <a:rPr lang="en-US" sz="2400" dirty="0" smtClean="0">
                <a:solidFill>
                  <a:schemeClr val="tx2"/>
                </a:solidFill>
              </a:rPr>
              <a:t>If there </a:t>
            </a:r>
            <a:r>
              <a:rPr lang="en-US" sz="2400" dirty="0">
                <a:solidFill>
                  <a:schemeClr val="tx2"/>
                </a:solidFill>
              </a:rPr>
              <a:t>is more than one vacancy for which the employee is qualified, the employer must place the individual in the position that comes closest to the employee's current position in terms of pay, status, </a:t>
            </a:r>
            <a:r>
              <a:rPr lang="en-US" sz="2400" dirty="0" smtClean="0">
                <a:solidFill>
                  <a:schemeClr val="tx2"/>
                </a:solidFill>
              </a:rPr>
              <a:t>etc.</a:t>
            </a:r>
            <a:endParaRPr lang="en-US" sz="2400" dirty="0">
              <a:solidFill>
                <a:schemeClr val="tx2"/>
              </a:solidFill>
            </a:endParaRPr>
          </a:p>
          <a:p>
            <a:pPr marL="800100" lvl="1" indent="-342900" algn="l">
              <a:buFont typeface="Arial" panose="020B0604020202020204" pitchFamily="34" charset="0"/>
              <a:buChar char="•"/>
            </a:pPr>
            <a:r>
              <a:rPr lang="en-US" sz="2400" dirty="0" smtClean="0">
                <a:solidFill>
                  <a:schemeClr val="tx2"/>
                </a:solidFill>
              </a:rPr>
              <a:t>If </a:t>
            </a:r>
            <a:r>
              <a:rPr lang="en-US" sz="2400" dirty="0">
                <a:solidFill>
                  <a:schemeClr val="tx2"/>
                </a:solidFill>
              </a:rPr>
              <a:t>it is unclear which position comes closest, the employer should consult with the employee about </a:t>
            </a:r>
            <a:r>
              <a:rPr lang="en-US" sz="2400" dirty="0" smtClean="0">
                <a:solidFill>
                  <a:schemeClr val="tx2"/>
                </a:solidFill>
              </a:rPr>
              <a:t>his </a:t>
            </a:r>
            <a:r>
              <a:rPr lang="en-US" sz="2400" dirty="0">
                <a:solidFill>
                  <a:schemeClr val="tx2"/>
                </a:solidFill>
              </a:rPr>
              <a:t>preference before determining the position to which the employee will be reassigned. </a:t>
            </a:r>
            <a:endParaRPr lang="en-US" sz="2400" dirty="0" smtClean="0">
              <a:solidFill>
                <a:schemeClr val="tx2"/>
              </a:solidFill>
            </a:endParaRPr>
          </a:p>
          <a:p>
            <a:pPr marL="800100" lvl="1" indent="-342900" algn="l">
              <a:buFont typeface="Arial" panose="020B0604020202020204" pitchFamily="34" charset="0"/>
              <a:buChar char="•"/>
            </a:pPr>
            <a:endParaRPr lang="en-US" sz="2400" dirty="0">
              <a:solidFill>
                <a:schemeClr val="tx2"/>
              </a:solidFill>
            </a:endParaRPr>
          </a:p>
          <a:p>
            <a:pPr marL="800100" lvl="1" indent="-342900" algn="l">
              <a:buFont typeface="Arial" panose="020B0604020202020204" pitchFamily="34" charset="0"/>
              <a:buChar char="•"/>
            </a:pPr>
            <a:endParaRPr lang="en-US" sz="2400" dirty="0">
              <a:solidFill>
                <a:schemeClr val="tx2"/>
              </a:solidFill>
            </a:endParaRPr>
          </a:p>
        </p:txBody>
      </p:sp>
    </p:spTree>
    <p:extLst>
      <p:ext uri="{BB962C8B-B14F-4D97-AF65-F5344CB8AC3E}">
        <p14:creationId xmlns:p14="http://schemas.microsoft.com/office/powerpoint/2010/main" val="305072314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endParaRPr lang="en-US" sz="2800" dirty="0">
              <a:solidFill>
                <a:schemeClr val="tx2"/>
              </a:solidFill>
            </a:endParaRPr>
          </a:p>
          <a:p>
            <a:pPr marL="800100" lvl="1" indent="-342900" algn="l">
              <a:buFont typeface="Arial" panose="020B0604020202020204" pitchFamily="34" charset="0"/>
              <a:buChar char="•"/>
            </a:pPr>
            <a:r>
              <a:rPr lang="en-US" sz="2400" dirty="0" smtClean="0">
                <a:solidFill>
                  <a:schemeClr val="tx2"/>
                </a:solidFill>
              </a:rPr>
              <a:t>Reassignment </a:t>
            </a:r>
            <a:r>
              <a:rPr lang="en-US" sz="2400" dirty="0">
                <a:solidFill>
                  <a:schemeClr val="tx2"/>
                </a:solidFill>
              </a:rPr>
              <a:t>does not include giving an employee a promotion.  </a:t>
            </a:r>
            <a:r>
              <a:rPr lang="en-US" sz="2400" dirty="0" smtClean="0">
                <a:solidFill>
                  <a:schemeClr val="tx2"/>
                </a:solidFill>
              </a:rPr>
              <a:t>An </a:t>
            </a:r>
            <a:r>
              <a:rPr lang="en-US" sz="2400" dirty="0">
                <a:solidFill>
                  <a:schemeClr val="tx2"/>
                </a:solidFill>
              </a:rPr>
              <a:t>employee must compete for any vacant position that would constitute a promotion</a:t>
            </a:r>
            <a:r>
              <a:rPr lang="en-US" sz="2400" dirty="0" smtClean="0">
                <a:solidFill>
                  <a:schemeClr val="tx2"/>
                </a:solidFill>
              </a:rPr>
              <a:t>.</a:t>
            </a:r>
            <a:r>
              <a:rPr lang="en-US" sz="2400" dirty="0">
                <a:solidFill>
                  <a:schemeClr val="tx2"/>
                </a:solidFill>
              </a:rPr>
              <a:t> </a:t>
            </a:r>
            <a:endParaRPr lang="en-US" sz="2400" dirty="0" smtClean="0">
              <a:solidFill>
                <a:schemeClr val="tx2"/>
              </a:solidFill>
            </a:endParaRPr>
          </a:p>
          <a:p>
            <a:pPr lvl="1" algn="l"/>
            <a:endParaRPr lang="en-US" sz="2400" dirty="0">
              <a:solidFill>
                <a:schemeClr val="tx2"/>
              </a:solidFill>
            </a:endParaRPr>
          </a:p>
        </p:txBody>
      </p:sp>
    </p:spTree>
    <p:extLst>
      <p:ext uri="{BB962C8B-B14F-4D97-AF65-F5344CB8AC3E}">
        <p14:creationId xmlns:p14="http://schemas.microsoft.com/office/powerpoint/2010/main" val="131848494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smtClean="0">
                <a:solidFill>
                  <a:schemeClr val="tx2"/>
                </a:solidFill>
              </a:rPr>
              <a:t>If </a:t>
            </a:r>
            <a:r>
              <a:rPr lang="en-US" sz="2400" dirty="0">
                <a:solidFill>
                  <a:schemeClr val="tx2"/>
                </a:solidFill>
              </a:rPr>
              <a:t>there is no vacant equivalent position, the employer must reassign the employee to a vacant lower level position for which the individual is qualified. </a:t>
            </a:r>
          </a:p>
          <a:p>
            <a:pPr marL="800100" lvl="1" indent="-342900" algn="l">
              <a:buFont typeface="Arial" panose="020B0604020202020204" pitchFamily="34" charset="0"/>
              <a:buChar char="•"/>
            </a:pPr>
            <a:endParaRPr lang="en-US" sz="2400" dirty="0">
              <a:solidFill>
                <a:schemeClr val="tx2"/>
              </a:solidFill>
            </a:endParaRPr>
          </a:p>
        </p:txBody>
      </p:sp>
    </p:spTree>
    <p:extLst>
      <p:ext uri="{BB962C8B-B14F-4D97-AF65-F5344CB8AC3E}">
        <p14:creationId xmlns:p14="http://schemas.microsoft.com/office/powerpoint/2010/main" val="57599498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a:solidFill>
                  <a:schemeClr val="tx2"/>
                </a:solidFill>
              </a:rPr>
              <a:t>Employers cannot deny a reassignment to an employee solely because </a:t>
            </a:r>
            <a:r>
              <a:rPr lang="en-US" sz="2400" dirty="0" smtClean="0">
                <a:solidFill>
                  <a:schemeClr val="tx2"/>
                </a:solidFill>
              </a:rPr>
              <a:t>he </a:t>
            </a:r>
            <a:r>
              <a:rPr lang="en-US" sz="2400" dirty="0">
                <a:solidFill>
                  <a:schemeClr val="tx2"/>
                </a:solidFill>
              </a:rPr>
              <a:t>is designated as </a:t>
            </a:r>
            <a:r>
              <a:rPr lang="en-US" sz="2400" dirty="0" smtClean="0">
                <a:solidFill>
                  <a:schemeClr val="tx2"/>
                </a:solidFill>
              </a:rPr>
              <a:t>probationary, as long </a:t>
            </a:r>
            <a:r>
              <a:rPr lang="en-US" sz="2400" dirty="0">
                <a:solidFill>
                  <a:schemeClr val="tx2"/>
                </a:solidFill>
              </a:rPr>
              <a:t>as the employee adequately performed the essential functions of the position, with or without reasonable accommodation, before the need for a reassignment arose.</a:t>
            </a:r>
          </a:p>
        </p:txBody>
      </p:sp>
    </p:spTree>
    <p:extLst>
      <p:ext uri="{BB962C8B-B14F-4D97-AF65-F5344CB8AC3E}">
        <p14:creationId xmlns:p14="http://schemas.microsoft.com/office/powerpoint/2010/main" val="325689413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employer's obligation to offer reassignment to a vacant position </a:t>
            </a:r>
            <a:r>
              <a:rPr lang="en-US" sz="2400" dirty="0" smtClean="0">
                <a:solidFill>
                  <a:schemeClr val="tx2"/>
                </a:solidFill>
              </a:rPr>
              <a:t>is not limited </a:t>
            </a:r>
            <a:r>
              <a:rPr lang="en-US" sz="2400" dirty="0">
                <a:solidFill>
                  <a:schemeClr val="tx2"/>
                </a:solidFill>
              </a:rPr>
              <a:t>to </a:t>
            </a:r>
            <a:r>
              <a:rPr lang="en-US" sz="2400" dirty="0" smtClean="0">
                <a:solidFill>
                  <a:schemeClr val="tx2"/>
                </a:solidFill>
              </a:rPr>
              <a:t>vacancies </a:t>
            </a:r>
            <a:r>
              <a:rPr lang="en-US" sz="2400" dirty="0">
                <a:solidFill>
                  <a:schemeClr val="tx2"/>
                </a:solidFill>
              </a:rPr>
              <a:t>within an employee's office, branch, agency, department, facility, personnel </a:t>
            </a:r>
            <a:r>
              <a:rPr lang="en-US" sz="2400" dirty="0" smtClean="0">
                <a:solidFill>
                  <a:schemeClr val="tx2"/>
                </a:solidFill>
              </a:rPr>
              <a:t>system, or </a:t>
            </a:r>
            <a:r>
              <a:rPr lang="en-US" sz="2400" dirty="0">
                <a:solidFill>
                  <a:schemeClr val="tx2"/>
                </a:solidFill>
              </a:rPr>
              <a:t>geographical </a:t>
            </a:r>
            <a:r>
              <a:rPr lang="en-US" sz="2400" dirty="0" smtClean="0">
                <a:solidFill>
                  <a:schemeClr val="tx2"/>
                </a:solidFill>
              </a:rPr>
              <a:t>area.</a:t>
            </a:r>
          </a:p>
          <a:p>
            <a:pPr marL="800100" lvl="1" indent="-342900" algn="l">
              <a:buFont typeface="Arial" panose="020B0604020202020204" pitchFamily="34" charset="0"/>
              <a:buChar char="•"/>
            </a:pPr>
            <a:r>
              <a:rPr lang="en-US" sz="2400" dirty="0">
                <a:solidFill>
                  <a:schemeClr val="tx2"/>
                </a:solidFill>
              </a:rPr>
              <a:t>If an employee is being reassigned to a different geographical area, the employee must pay for any relocation expenses unless the employer routinely pays such expenses when granting voluntary transfers to other employees.</a:t>
            </a:r>
          </a:p>
        </p:txBody>
      </p:sp>
    </p:spTree>
    <p:extLst>
      <p:ext uri="{BB962C8B-B14F-4D97-AF65-F5344CB8AC3E}">
        <p14:creationId xmlns:p14="http://schemas.microsoft.com/office/powerpoint/2010/main" val="421666993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smtClean="0">
                <a:solidFill>
                  <a:schemeClr val="tx2"/>
                </a:solidFill>
              </a:rPr>
              <a:t>In </a:t>
            </a:r>
            <a:r>
              <a:rPr lang="en-US" sz="2400" dirty="0">
                <a:solidFill>
                  <a:schemeClr val="tx2"/>
                </a:solidFill>
              </a:rPr>
              <a:t>order to narrow the search for potential vacancies, the employer, as part of the interactive process, should ask the employee about </a:t>
            </a:r>
            <a:r>
              <a:rPr lang="en-US" sz="2400" dirty="0" smtClean="0">
                <a:solidFill>
                  <a:schemeClr val="tx2"/>
                </a:solidFill>
              </a:rPr>
              <a:t>his </a:t>
            </a:r>
            <a:r>
              <a:rPr lang="en-US" sz="2400" dirty="0">
                <a:solidFill>
                  <a:schemeClr val="tx2"/>
                </a:solidFill>
              </a:rPr>
              <a:t>qualifications and interests. </a:t>
            </a:r>
            <a:r>
              <a:rPr lang="en-US" sz="2400" dirty="0" smtClean="0">
                <a:solidFill>
                  <a:schemeClr val="tx2"/>
                </a:solidFill>
              </a:rPr>
              <a:t> Based </a:t>
            </a:r>
            <a:r>
              <a:rPr lang="en-US" sz="2400" dirty="0">
                <a:solidFill>
                  <a:schemeClr val="tx2"/>
                </a:solidFill>
              </a:rPr>
              <a:t>on this information, the employer is obligated to inform an employee about vacant positions for which </a:t>
            </a:r>
            <a:r>
              <a:rPr lang="en-US" sz="2400" dirty="0" smtClean="0">
                <a:solidFill>
                  <a:schemeClr val="tx2"/>
                </a:solidFill>
              </a:rPr>
              <a:t>he </a:t>
            </a:r>
            <a:r>
              <a:rPr lang="en-US" sz="2400" dirty="0">
                <a:solidFill>
                  <a:schemeClr val="tx2"/>
                </a:solidFill>
              </a:rPr>
              <a:t>may be eligible as a reassignment. </a:t>
            </a:r>
            <a:endParaRPr lang="en-US" sz="2400" dirty="0" smtClean="0">
              <a:solidFill>
                <a:schemeClr val="tx2"/>
              </a:solidFill>
            </a:endParaRPr>
          </a:p>
          <a:p>
            <a:pPr marL="800100" lvl="1" indent="-342900" algn="l">
              <a:buFont typeface="Arial" panose="020B0604020202020204" pitchFamily="34" charset="0"/>
              <a:buChar char="•"/>
            </a:pPr>
            <a:r>
              <a:rPr lang="en-US" sz="2400" dirty="0">
                <a:solidFill>
                  <a:schemeClr val="tx2"/>
                </a:solidFill>
              </a:rPr>
              <a:t>An employee should assist the employer in identifying appropriate vacancies to the extent that the employee has access to information about them. </a:t>
            </a:r>
            <a:endParaRPr lang="en-US" sz="2400" dirty="0" smtClean="0">
              <a:solidFill>
                <a:schemeClr val="tx2"/>
              </a:solidFill>
            </a:endParaRPr>
          </a:p>
        </p:txBody>
      </p:sp>
    </p:spTree>
    <p:extLst>
      <p:ext uri="{BB962C8B-B14F-4D97-AF65-F5344CB8AC3E}">
        <p14:creationId xmlns:p14="http://schemas.microsoft.com/office/powerpoint/2010/main" val="218345376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a:solidFill>
                  <a:schemeClr val="tx2"/>
                </a:solidFill>
              </a:rPr>
              <a:t>When an employer has completed its search, identified whether there are any vacancies (including any positions that will become vacant in a reasonable amount of time), notified the employee of the results, and either offered an appropriate vacancy to the employee or informed </a:t>
            </a:r>
            <a:r>
              <a:rPr lang="en-US" sz="2400" dirty="0" smtClean="0">
                <a:solidFill>
                  <a:schemeClr val="tx2"/>
                </a:solidFill>
              </a:rPr>
              <a:t>him </a:t>
            </a:r>
            <a:r>
              <a:rPr lang="en-US" sz="2400" dirty="0">
                <a:solidFill>
                  <a:schemeClr val="tx2"/>
                </a:solidFill>
              </a:rPr>
              <a:t>that no appropriate vacancies are available, the employer will have fulfilled its obligation.</a:t>
            </a:r>
          </a:p>
        </p:txBody>
      </p:sp>
    </p:spTree>
    <p:extLst>
      <p:ext uri="{BB962C8B-B14F-4D97-AF65-F5344CB8AC3E}">
        <p14:creationId xmlns:p14="http://schemas.microsoft.com/office/powerpoint/2010/main" val="84055670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a:solidFill>
                  <a:schemeClr val="tx2"/>
                </a:solidFill>
              </a:rPr>
              <a:t>Generally, </a:t>
            </a:r>
            <a:r>
              <a:rPr lang="en-US" sz="2400" dirty="0" smtClean="0">
                <a:solidFill>
                  <a:schemeClr val="tx2"/>
                </a:solidFill>
              </a:rPr>
              <a:t>an employer is not required to reassign </a:t>
            </a:r>
            <a:r>
              <a:rPr lang="en-US" sz="2400" dirty="0">
                <a:solidFill>
                  <a:schemeClr val="tx2"/>
                </a:solidFill>
              </a:rPr>
              <a:t>an employee with a disability if doing so would violate the rules of a seniority </a:t>
            </a:r>
            <a:r>
              <a:rPr lang="en-US" sz="2400" dirty="0" smtClean="0">
                <a:solidFill>
                  <a:schemeClr val="tx2"/>
                </a:solidFill>
              </a:rPr>
              <a:t>system.</a:t>
            </a:r>
          </a:p>
          <a:p>
            <a:pPr marL="800100" lvl="1" indent="-342900" algn="l">
              <a:buFont typeface="Arial" panose="020B0604020202020204" pitchFamily="34" charset="0"/>
              <a:buChar char="•"/>
            </a:pPr>
            <a:r>
              <a:rPr lang="en-US" sz="2400" dirty="0" smtClean="0">
                <a:solidFill>
                  <a:schemeClr val="tx2"/>
                </a:solidFill>
              </a:rPr>
              <a:t>This </a:t>
            </a:r>
            <a:r>
              <a:rPr lang="en-US" sz="2400" dirty="0">
                <a:solidFill>
                  <a:schemeClr val="tx2"/>
                </a:solidFill>
              </a:rPr>
              <a:t>is true both for collectively bargained seniority systems and those unilaterally imposed by management. </a:t>
            </a:r>
            <a:r>
              <a:rPr lang="en-US" sz="2400" dirty="0" smtClean="0">
                <a:solidFill>
                  <a:schemeClr val="tx2"/>
                </a:solidFill>
              </a:rPr>
              <a:t> </a:t>
            </a:r>
          </a:p>
        </p:txBody>
      </p:sp>
    </p:spTree>
    <p:extLst>
      <p:ext uri="{BB962C8B-B14F-4D97-AF65-F5344CB8AC3E}">
        <p14:creationId xmlns:p14="http://schemas.microsoft.com/office/powerpoint/2010/main" val="23900529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Related to Effects of Treatment</a:t>
            </a:r>
          </a:p>
          <a:p>
            <a:pPr marL="800100" lvl="1" indent="-3429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a:t>
            </a:r>
            <a:r>
              <a:rPr lang="en-US" sz="2400" dirty="0" smtClean="0">
                <a:solidFill>
                  <a:schemeClr val="tx2"/>
                </a:solidFill>
              </a:rPr>
              <a:t>must provide </a:t>
            </a:r>
            <a:r>
              <a:rPr lang="en-US" sz="2400" dirty="0">
                <a:solidFill>
                  <a:schemeClr val="tx2"/>
                </a:solidFill>
              </a:rPr>
              <a:t>a reasonable accommodation that is needed because of the side effects of medication or treatment related to the disability, or because of symptoms or other medical conditions resulting from the underlying </a:t>
            </a:r>
            <a:r>
              <a:rPr lang="en-US" sz="2400" dirty="0" smtClean="0">
                <a:solidFill>
                  <a:schemeClr val="tx2"/>
                </a:solidFill>
              </a:rPr>
              <a:t>disability.</a:t>
            </a:r>
          </a:p>
        </p:txBody>
      </p:sp>
    </p:spTree>
    <p:extLst>
      <p:ext uri="{BB962C8B-B14F-4D97-AF65-F5344CB8AC3E}">
        <p14:creationId xmlns:p14="http://schemas.microsoft.com/office/powerpoint/2010/main" val="311214333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Violations of Rules of Conduct</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a:t>
            </a:r>
            <a:r>
              <a:rPr lang="en-US" sz="2400" dirty="0" smtClean="0">
                <a:solidFill>
                  <a:schemeClr val="tx2"/>
                </a:solidFill>
              </a:rPr>
              <a:t>is not required to withhold </a:t>
            </a:r>
            <a:r>
              <a:rPr lang="en-US" sz="2400" dirty="0">
                <a:solidFill>
                  <a:schemeClr val="tx2"/>
                </a:solidFill>
              </a:rPr>
              <a:t>discipline or termination of an employee who, because of a disability, violated a conduct rule that </a:t>
            </a:r>
            <a:r>
              <a:rPr lang="en-US" sz="2400" dirty="0" smtClean="0">
                <a:solidFill>
                  <a:schemeClr val="tx2"/>
                </a:solidFill>
              </a:rPr>
              <a:t>is uniformly applied, job-related,  </a:t>
            </a:r>
            <a:r>
              <a:rPr lang="en-US" sz="2400" dirty="0">
                <a:solidFill>
                  <a:schemeClr val="tx2"/>
                </a:solidFill>
              </a:rPr>
              <a:t>and consistent with business </a:t>
            </a:r>
            <a:r>
              <a:rPr lang="en-US" sz="2400" dirty="0" smtClean="0">
                <a:solidFill>
                  <a:schemeClr val="tx2"/>
                </a:solidFill>
              </a:rPr>
              <a:t>necessity.</a:t>
            </a:r>
            <a:endParaRPr lang="en-US" sz="2400" dirty="0">
              <a:solidFill>
                <a:schemeClr val="tx2"/>
              </a:solidFill>
            </a:endParaRPr>
          </a:p>
          <a:p>
            <a:pPr marL="1371600" lvl="2" indent="-457200" algn="l">
              <a:buFont typeface="Arial" panose="020B0604020202020204" pitchFamily="34" charset="0"/>
              <a:buChar char="•"/>
            </a:pPr>
            <a:r>
              <a:rPr lang="en-US" dirty="0" smtClean="0">
                <a:solidFill>
                  <a:schemeClr val="tx2"/>
                </a:solidFill>
              </a:rPr>
              <a:t>Example: An </a:t>
            </a:r>
            <a:r>
              <a:rPr lang="en-US" dirty="0">
                <a:solidFill>
                  <a:schemeClr val="tx2"/>
                </a:solidFill>
              </a:rPr>
              <a:t>employer never has to tolerate or excuse violence, threats of violence, stealing, or destruction of property. </a:t>
            </a:r>
            <a:endParaRPr lang="en-US"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may discipline an employee with a disability for engaging in such misconduct if it would impose the same discipline on an employee without a </a:t>
            </a:r>
            <a:r>
              <a:rPr lang="en-US" sz="2400" dirty="0" smtClean="0">
                <a:solidFill>
                  <a:schemeClr val="tx2"/>
                </a:solidFill>
              </a:rPr>
              <a:t>disability.</a:t>
            </a:r>
          </a:p>
        </p:txBody>
      </p:sp>
    </p:spTree>
    <p:extLst>
      <p:ext uri="{BB962C8B-B14F-4D97-AF65-F5344CB8AC3E}">
        <p14:creationId xmlns:p14="http://schemas.microsoft.com/office/powerpoint/2010/main" val="686825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The new EEOC regulations do not seek to define “substantially limits.”  Instead, the establish 9 </a:t>
            </a:r>
            <a:r>
              <a:rPr lang="en-US" sz="2800" b="1" dirty="0" smtClean="0">
                <a:solidFill>
                  <a:schemeClr val="tx2"/>
                </a:solidFill>
              </a:rPr>
              <a:t>“rules of construction</a:t>
            </a:r>
            <a:r>
              <a:rPr lang="en-US" sz="2800" dirty="0" smtClean="0">
                <a:solidFill>
                  <a:schemeClr val="tx2"/>
                </a:solidFill>
              </a:rPr>
              <a:t>.”</a:t>
            </a:r>
          </a:p>
        </p:txBody>
      </p:sp>
    </p:spTree>
    <p:extLst>
      <p:ext uri="{BB962C8B-B14F-4D97-AF65-F5344CB8AC3E}">
        <p14:creationId xmlns:p14="http://schemas.microsoft.com/office/powerpoint/2010/main" val="53784849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Violations of Rules of Conduct</a:t>
            </a:r>
          </a:p>
          <a:p>
            <a:pPr marL="914400" lvl="1" indent="-457200" algn="l">
              <a:buFont typeface="Arial" panose="020B0604020202020204" pitchFamily="34" charset="0"/>
              <a:buChar char="•"/>
            </a:pPr>
            <a:r>
              <a:rPr lang="en-US" sz="2400" dirty="0" smtClean="0">
                <a:solidFill>
                  <a:schemeClr val="tx2"/>
                </a:solidFill>
              </a:rPr>
              <a:t>EEOC: An </a:t>
            </a:r>
            <a:r>
              <a:rPr lang="en-US" sz="2400" dirty="0">
                <a:solidFill>
                  <a:schemeClr val="tx2"/>
                </a:solidFill>
              </a:rPr>
              <a:t>employer </a:t>
            </a:r>
            <a:r>
              <a:rPr lang="en-US" sz="2400" dirty="0" smtClean="0">
                <a:solidFill>
                  <a:schemeClr val="tx2"/>
                </a:solidFill>
              </a:rPr>
              <a:t>must provide </a:t>
            </a:r>
            <a:r>
              <a:rPr lang="en-US" sz="2400" dirty="0">
                <a:solidFill>
                  <a:schemeClr val="tx2"/>
                </a:solidFill>
              </a:rPr>
              <a:t>a reasonable accommodation for an employee with a disability who </a:t>
            </a:r>
            <a:r>
              <a:rPr lang="en-US" sz="2400" dirty="0" smtClean="0">
                <a:solidFill>
                  <a:schemeClr val="tx2"/>
                </a:solidFill>
              </a:rPr>
              <a:t>violates </a:t>
            </a:r>
            <a:r>
              <a:rPr lang="en-US" sz="2400" dirty="0">
                <a:solidFill>
                  <a:schemeClr val="tx2"/>
                </a:solidFill>
              </a:rPr>
              <a:t>a conduct rule that is </a:t>
            </a:r>
            <a:r>
              <a:rPr lang="en-US" sz="2400" dirty="0" smtClean="0">
                <a:solidFill>
                  <a:schemeClr val="tx2"/>
                </a:solidFill>
              </a:rPr>
              <a:t>job-related </a:t>
            </a:r>
            <a:r>
              <a:rPr lang="en-US" sz="2400" dirty="0">
                <a:solidFill>
                  <a:schemeClr val="tx2"/>
                </a:solidFill>
              </a:rPr>
              <a:t>for the position in question and consistent with business necessity, except where the punishment for the violation is </a:t>
            </a:r>
            <a:r>
              <a:rPr lang="en-US" sz="2400" dirty="0" smtClean="0">
                <a:solidFill>
                  <a:schemeClr val="tx2"/>
                </a:solidFill>
              </a:rPr>
              <a:t>termination.</a:t>
            </a:r>
          </a:p>
          <a:p>
            <a:pPr marL="1371600" lvl="2" indent="-457200" algn="l">
              <a:buFont typeface="Arial" panose="020B0604020202020204" pitchFamily="34" charset="0"/>
              <a:buChar char="•"/>
            </a:pPr>
            <a:r>
              <a:rPr lang="en-US" dirty="0">
                <a:solidFill>
                  <a:schemeClr val="tx2"/>
                </a:solidFill>
              </a:rPr>
              <a:t>Possible reasonable accommodations could include adjustments to starting times, specified breaks, and leave if these accommodations will enable an employee to comply with conduct rules.</a:t>
            </a:r>
            <a:endParaRPr lang="en-US" dirty="0" smtClean="0">
              <a:solidFill>
                <a:schemeClr val="tx2"/>
              </a:solidFill>
            </a:endParaRPr>
          </a:p>
        </p:txBody>
      </p:sp>
    </p:spTree>
    <p:extLst>
      <p:ext uri="{BB962C8B-B14F-4D97-AF65-F5344CB8AC3E}">
        <p14:creationId xmlns:p14="http://schemas.microsoft.com/office/powerpoint/2010/main" val="312997865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Co-Workers</a:t>
            </a:r>
          </a:p>
          <a:p>
            <a:pPr marL="914400" lvl="1" indent="-457200" algn="l">
              <a:buFont typeface="Arial" panose="020B0604020202020204" pitchFamily="34" charset="0"/>
              <a:buChar char="•"/>
            </a:pPr>
            <a:r>
              <a:rPr lang="en-US" sz="2400" dirty="0" smtClean="0">
                <a:solidFill>
                  <a:schemeClr val="tx2"/>
                </a:solidFill>
              </a:rPr>
              <a:t>EEOC</a:t>
            </a:r>
            <a:r>
              <a:rPr lang="en-US" sz="2400" dirty="0">
                <a:solidFill>
                  <a:schemeClr val="tx2"/>
                </a:solidFill>
              </a:rPr>
              <a:t>: </a:t>
            </a:r>
            <a:r>
              <a:rPr lang="en-US" sz="2400" dirty="0" smtClean="0">
                <a:solidFill>
                  <a:schemeClr val="tx2"/>
                </a:solidFill>
              </a:rPr>
              <a:t> An </a:t>
            </a:r>
            <a:r>
              <a:rPr lang="en-US" sz="2400" dirty="0">
                <a:solidFill>
                  <a:schemeClr val="tx2"/>
                </a:solidFill>
              </a:rPr>
              <a:t>employer </a:t>
            </a:r>
            <a:r>
              <a:rPr lang="en-US" sz="2400" dirty="0" smtClean="0">
                <a:solidFill>
                  <a:schemeClr val="tx2"/>
                </a:solidFill>
              </a:rPr>
              <a:t>may not tell </a:t>
            </a:r>
            <a:r>
              <a:rPr lang="en-US" sz="2400" dirty="0">
                <a:solidFill>
                  <a:schemeClr val="tx2"/>
                </a:solidFill>
              </a:rPr>
              <a:t>other employees that an individual is receiving a reasonable accommodation when employees ask questions about a coworker with a </a:t>
            </a:r>
            <a:r>
              <a:rPr lang="en-US" sz="2400" dirty="0" smtClean="0">
                <a:solidFill>
                  <a:schemeClr val="tx2"/>
                </a:solidFill>
              </a:rPr>
              <a:t>disability.</a:t>
            </a:r>
          </a:p>
          <a:p>
            <a:pPr marL="914400" lvl="1" indent="-457200" algn="l">
              <a:buFont typeface="Arial" panose="020B0604020202020204" pitchFamily="34" charset="0"/>
              <a:buChar char="•"/>
            </a:pPr>
            <a:r>
              <a:rPr lang="en-US" sz="2400" dirty="0" smtClean="0">
                <a:solidFill>
                  <a:schemeClr val="tx2"/>
                </a:solidFill>
              </a:rPr>
              <a:t>This usually would amount </a:t>
            </a:r>
            <a:r>
              <a:rPr lang="en-US" sz="2400" dirty="0">
                <a:solidFill>
                  <a:schemeClr val="tx2"/>
                </a:solidFill>
              </a:rPr>
              <a:t>to a disclosure that the individual has a </a:t>
            </a:r>
            <a:r>
              <a:rPr lang="en-US" sz="2400" dirty="0" smtClean="0">
                <a:solidFill>
                  <a:schemeClr val="tx2"/>
                </a:solidFill>
              </a:rPr>
              <a:t>disability, and the </a:t>
            </a:r>
            <a:r>
              <a:rPr lang="en-US" sz="2400" dirty="0">
                <a:solidFill>
                  <a:schemeClr val="tx2"/>
                </a:solidFill>
              </a:rPr>
              <a:t>ADA specifically prohibits the disclosure of medical information except in certain limited situations, which do not include disclosure to </a:t>
            </a:r>
            <a:r>
              <a:rPr lang="en-US" sz="2400" dirty="0" smtClean="0">
                <a:solidFill>
                  <a:schemeClr val="tx2"/>
                </a:solidFill>
              </a:rPr>
              <a:t>coworkers.</a:t>
            </a:r>
          </a:p>
        </p:txBody>
      </p:sp>
    </p:spTree>
    <p:extLst>
      <p:ext uri="{BB962C8B-B14F-4D97-AF65-F5344CB8AC3E}">
        <p14:creationId xmlns:p14="http://schemas.microsoft.com/office/powerpoint/2010/main" val="283432441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Leave / FMLA</a:t>
            </a:r>
          </a:p>
          <a:p>
            <a:pPr marL="800100" lvl="1" indent="-342900" algn="l">
              <a:buFont typeface="Arial" panose="020B0604020202020204" pitchFamily="34" charset="0"/>
              <a:buChar char="•"/>
            </a:pPr>
            <a:r>
              <a:rPr lang="en-US" sz="2600" dirty="0" smtClean="0">
                <a:solidFill>
                  <a:schemeClr val="tx2"/>
                </a:solidFill>
              </a:rPr>
              <a:t>An </a:t>
            </a:r>
            <a:r>
              <a:rPr lang="en-US" sz="2600" dirty="0">
                <a:solidFill>
                  <a:schemeClr val="tx2"/>
                </a:solidFill>
              </a:rPr>
              <a:t>employer should determine an employee's rights under </a:t>
            </a:r>
            <a:r>
              <a:rPr lang="en-US" sz="2600" dirty="0" smtClean="0">
                <a:solidFill>
                  <a:schemeClr val="tx2"/>
                </a:solidFill>
              </a:rPr>
              <a:t>ADA and FMLA separately</a:t>
            </a:r>
            <a:r>
              <a:rPr lang="en-US" sz="2600" dirty="0">
                <a:solidFill>
                  <a:schemeClr val="tx2"/>
                </a:solidFill>
              </a:rPr>
              <a:t>, and then consider whether the two statutes overlap regarding the appropriate actions to </a:t>
            </a:r>
            <a:r>
              <a:rPr lang="en-US" sz="2600" dirty="0" smtClean="0">
                <a:solidFill>
                  <a:schemeClr val="tx2"/>
                </a:solidFill>
              </a:rPr>
              <a:t>take.</a:t>
            </a:r>
            <a:endParaRPr lang="en-US" sz="2200" dirty="0">
              <a:solidFill>
                <a:schemeClr val="tx2"/>
              </a:solidFill>
            </a:endParaRPr>
          </a:p>
        </p:txBody>
      </p:sp>
    </p:spTree>
    <p:extLst>
      <p:ext uri="{BB962C8B-B14F-4D97-AF65-F5344CB8AC3E}">
        <p14:creationId xmlns:p14="http://schemas.microsoft.com/office/powerpoint/2010/main" val="224577181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sz="3500" b="1" dirty="0" smtClean="0">
                <a:solidFill>
                  <a:schemeClr val="tx2"/>
                </a:solidFill>
              </a:rPr>
              <a:t>ADA </a:t>
            </a:r>
            <a:r>
              <a:rPr lang="en-US" b="1" dirty="0" smtClean="0">
                <a:solidFill>
                  <a:schemeClr val="tx2"/>
                </a:solidFill>
              </a:rPr>
              <a:t>Accommodations</a:t>
            </a:r>
            <a:endParaRPr lang="en-US" sz="3500" b="1" dirty="0" smtClean="0">
              <a:solidFill>
                <a:schemeClr val="tx2"/>
              </a:solidFill>
            </a:endParaRP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Leave / FMLA</a:t>
            </a:r>
          </a:p>
          <a:p>
            <a:pPr marL="800100" lvl="1" indent="-342900" algn="l">
              <a:buFont typeface="Arial" panose="020B0604020202020204" pitchFamily="34" charset="0"/>
              <a:buChar char="•"/>
            </a:pPr>
            <a:r>
              <a:rPr lang="en-US" sz="2400" dirty="0">
                <a:solidFill>
                  <a:schemeClr val="tx2"/>
                </a:solidFill>
              </a:rPr>
              <a:t>EEOC Example: An employee with an ADA disability needs 13 weeks of leave for treatment related to the disability. The employee is eligible under </a:t>
            </a:r>
            <a:r>
              <a:rPr lang="en-US" sz="2400" dirty="0" smtClean="0">
                <a:solidFill>
                  <a:schemeClr val="tx2"/>
                </a:solidFill>
              </a:rPr>
              <a:t>FMLA </a:t>
            </a:r>
            <a:r>
              <a:rPr lang="en-US" sz="2400" dirty="0">
                <a:solidFill>
                  <a:schemeClr val="tx2"/>
                </a:solidFill>
              </a:rPr>
              <a:t>for 12 weeks of </a:t>
            </a:r>
            <a:r>
              <a:rPr lang="en-US" sz="2400" dirty="0" smtClean="0">
                <a:solidFill>
                  <a:schemeClr val="tx2"/>
                </a:solidFill>
              </a:rPr>
              <a:t>leave, </a:t>
            </a:r>
            <a:r>
              <a:rPr lang="en-US" sz="2400" dirty="0">
                <a:solidFill>
                  <a:schemeClr val="tx2"/>
                </a:solidFill>
              </a:rPr>
              <a:t>so this period of leave constitutes both FMLA leave and a reasonable accommodation. Under </a:t>
            </a:r>
            <a:r>
              <a:rPr lang="en-US" sz="2400" dirty="0" smtClean="0">
                <a:solidFill>
                  <a:schemeClr val="tx2"/>
                </a:solidFill>
              </a:rPr>
              <a:t>FMLA</a:t>
            </a:r>
            <a:r>
              <a:rPr lang="en-US" sz="2400" dirty="0">
                <a:solidFill>
                  <a:schemeClr val="tx2"/>
                </a:solidFill>
              </a:rPr>
              <a:t>, the employer could deny the employee the thirteenth week of leave. </a:t>
            </a:r>
            <a:r>
              <a:rPr lang="en-US" sz="2400" dirty="0" smtClean="0">
                <a:solidFill>
                  <a:schemeClr val="tx2"/>
                </a:solidFill>
              </a:rPr>
              <a:t>But </a:t>
            </a:r>
            <a:r>
              <a:rPr lang="en-US" sz="2400" dirty="0">
                <a:solidFill>
                  <a:schemeClr val="tx2"/>
                </a:solidFill>
              </a:rPr>
              <a:t>because the employee is also covered under the ADA, the employer cannot deny the request for the thirteenth week of leave unless it can show undue hardship</a:t>
            </a:r>
            <a:r>
              <a:rPr lang="en-US" sz="2400" dirty="0" smtClean="0">
                <a:solidFill>
                  <a:schemeClr val="tx2"/>
                </a:solidFill>
              </a:rPr>
              <a:t>.</a:t>
            </a:r>
            <a:endParaRPr lang="en-US" sz="2000" dirty="0">
              <a:solidFill>
                <a:schemeClr val="tx2"/>
              </a:solidFill>
            </a:endParaRPr>
          </a:p>
        </p:txBody>
      </p:sp>
    </p:spTree>
    <p:extLst>
      <p:ext uri="{BB962C8B-B14F-4D97-AF65-F5344CB8AC3E}">
        <p14:creationId xmlns:p14="http://schemas.microsoft.com/office/powerpoint/2010/main" val="131694573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sz="3500" b="1" dirty="0" smtClean="0">
                <a:solidFill>
                  <a:schemeClr val="tx2"/>
                </a:solidFill>
              </a:rPr>
              <a:t>ADA </a:t>
            </a:r>
            <a:r>
              <a:rPr lang="en-US" b="1" dirty="0" smtClean="0">
                <a:solidFill>
                  <a:schemeClr val="tx2"/>
                </a:solidFill>
              </a:rPr>
              <a:t>Accommodations</a:t>
            </a:r>
            <a:endParaRPr lang="en-US" sz="3500" b="1" dirty="0" smtClean="0">
              <a:solidFill>
                <a:schemeClr val="tx2"/>
              </a:solidFill>
            </a:endParaRP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Leave / FMLA</a:t>
            </a:r>
          </a:p>
          <a:p>
            <a:pPr marL="800100" lvl="1" indent="-342900" algn="l">
              <a:buFont typeface="Arial" panose="020B0604020202020204" pitchFamily="34" charset="0"/>
              <a:buChar char="•"/>
            </a:pPr>
            <a:r>
              <a:rPr lang="en-US" sz="2400" dirty="0">
                <a:solidFill>
                  <a:schemeClr val="tx2"/>
                </a:solidFill>
              </a:rPr>
              <a:t>EEOC Example: An employee with an ADA disability has taken 10 weeks of FMLA leave and is preparing to return to work. The employer wants to put her in an equivalent position rather than her original one. Although this is permissible under the FMLA, the ADA requires that the employer return the employee to her original position. Unless the employer can show that this would cause an undue hardship, or that the employee is no longer qualified for her original position </a:t>
            </a:r>
            <a:r>
              <a:rPr lang="en-US" sz="2400" dirty="0" smtClean="0">
                <a:solidFill>
                  <a:schemeClr val="tx2"/>
                </a:solidFill>
              </a:rPr>
              <a:t>with </a:t>
            </a:r>
            <a:r>
              <a:rPr lang="en-US" sz="2400" dirty="0">
                <a:solidFill>
                  <a:schemeClr val="tx2"/>
                </a:solidFill>
              </a:rPr>
              <a:t>or without reasonable </a:t>
            </a:r>
            <a:r>
              <a:rPr lang="en-US" sz="2400" dirty="0" smtClean="0">
                <a:solidFill>
                  <a:schemeClr val="tx2"/>
                </a:solidFill>
              </a:rPr>
              <a:t>accommodation, </a:t>
            </a:r>
            <a:r>
              <a:rPr lang="en-US" sz="2400" dirty="0">
                <a:solidFill>
                  <a:schemeClr val="tx2"/>
                </a:solidFill>
              </a:rPr>
              <a:t>the employer must reinstate the employee to her original position.</a:t>
            </a:r>
            <a:endParaRPr lang="en-US" sz="2000" dirty="0">
              <a:solidFill>
                <a:schemeClr val="tx2"/>
              </a:solidFill>
            </a:endParaRPr>
          </a:p>
        </p:txBody>
      </p:sp>
    </p:spTree>
    <p:extLst>
      <p:ext uri="{BB962C8B-B14F-4D97-AF65-F5344CB8AC3E}">
        <p14:creationId xmlns:p14="http://schemas.microsoft.com/office/powerpoint/2010/main" val="36148456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10000"/>
          </a:bodyPr>
          <a:lstStyle/>
          <a:p>
            <a:pPr algn="l"/>
            <a:r>
              <a:rPr lang="en-US" sz="3500" b="1" dirty="0" smtClean="0">
                <a:solidFill>
                  <a:schemeClr val="tx2"/>
                </a:solidFill>
              </a:rPr>
              <a:t>ADA </a:t>
            </a:r>
            <a:r>
              <a:rPr lang="en-US" b="1" dirty="0" smtClean="0">
                <a:solidFill>
                  <a:schemeClr val="tx2"/>
                </a:solidFill>
              </a:rPr>
              <a:t>Accommodations</a:t>
            </a:r>
            <a:endParaRPr lang="en-US" sz="3500" b="1" dirty="0" smtClean="0">
              <a:solidFill>
                <a:schemeClr val="tx2"/>
              </a:solidFill>
            </a:endParaRPr>
          </a:p>
          <a:p>
            <a:pPr marL="457200" indent="-457200" algn="l">
              <a:buFont typeface="Arial" panose="020B0604020202020204" pitchFamily="34" charset="0"/>
              <a:buChar char="•"/>
            </a:pPr>
            <a:r>
              <a:rPr lang="en-US" sz="3000" dirty="0">
                <a:solidFill>
                  <a:schemeClr val="tx2"/>
                </a:solidFill>
              </a:rPr>
              <a:t>Accommodations - </a:t>
            </a:r>
            <a:r>
              <a:rPr lang="en-US" sz="3000" dirty="0" smtClean="0">
                <a:solidFill>
                  <a:schemeClr val="tx2"/>
                </a:solidFill>
              </a:rPr>
              <a:t>Leave / FMLA</a:t>
            </a:r>
          </a:p>
          <a:p>
            <a:pPr marL="800100" lvl="1" indent="-342900" algn="l">
              <a:buFont typeface="Arial" panose="020B0604020202020204" pitchFamily="34" charset="0"/>
              <a:buChar char="•"/>
            </a:pPr>
            <a:r>
              <a:rPr lang="en-US" sz="2400" dirty="0">
                <a:solidFill>
                  <a:schemeClr val="tx2"/>
                </a:solidFill>
              </a:rPr>
              <a:t>EEOC Example: An employee with an ADA disability has taken 12 weeks of FMLA leave. He notifies his employer that he is ready to return to work, but he no longer is able to perform the essential functions of his position or an equivalent position. Under </a:t>
            </a:r>
            <a:r>
              <a:rPr lang="en-US" sz="2400" dirty="0" smtClean="0">
                <a:solidFill>
                  <a:schemeClr val="tx2"/>
                </a:solidFill>
              </a:rPr>
              <a:t>FMLA</a:t>
            </a:r>
            <a:r>
              <a:rPr lang="en-US" sz="2400" dirty="0">
                <a:solidFill>
                  <a:schemeClr val="tx2"/>
                </a:solidFill>
              </a:rPr>
              <a:t>, the employer could terminate his </a:t>
            </a:r>
            <a:r>
              <a:rPr lang="en-US" sz="2400" dirty="0" smtClean="0">
                <a:solidFill>
                  <a:schemeClr val="tx2"/>
                </a:solidFill>
              </a:rPr>
              <a:t>employment, but </a:t>
            </a:r>
            <a:r>
              <a:rPr lang="en-US" sz="2400" dirty="0">
                <a:solidFill>
                  <a:schemeClr val="tx2"/>
                </a:solidFill>
              </a:rPr>
              <a:t>under the ADA the employer must consider whether the employee could perform the essential functions with reasonable accommodation (e.g., additional leave, part-time schedule, job restructuring, or use of specialized equipment). If not, the ADA requires the employer to reassign the employee if there is a vacant position available for which he is qualified, with or without reasonable accommodation, and there is no undue hardship.</a:t>
            </a:r>
            <a:endParaRPr lang="en-US" sz="2000" dirty="0">
              <a:solidFill>
                <a:schemeClr val="tx2"/>
              </a:solidFill>
            </a:endParaRPr>
          </a:p>
        </p:txBody>
      </p:sp>
    </p:spTree>
    <p:extLst>
      <p:ext uri="{BB962C8B-B14F-4D97-AF65-F5344CB8AC3E}">
        <p14:creationId xmlns:p14="http://schemas.microsoft.com/office/powerpoint/2010/main" val="127597065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 FMLA Policies</a:t>
            </a:r>
          </a:p>
          <a:p>
            <a:pPr marL="457200" indent="-457200" algn="l">
              <a:buFont typeface="Arial" panose="020B0604020202020204" pitchFamily="34" charset="0"/>
              <a:buChar char="•"/>
            </a:pPr>
            <a:r>
              <a:rPr lang="en-US" dirty="0" smtClean="0">
                <a:solidFill>
                  <a:schemeClr val="tx2"/>
                </a:solidFill>
              </a:rPr>
              <a:t>All covered employers should adopt written ADA policies and written FMLA policies </a:t>
            </a:r>
          </a:p>
        </p:txBody>
      </p:sp>
    </p:spTree>
    <p:extLst>
      <p:ext uri="{BB962C8B-B14F-4D97-AF65-F5344CB8AC3E}">
        <p14:creationId xmlns:p14="http://schemas.microsoft.com/office/powerpoint/2010/main" val="380806195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 FMLA Policies</a:t>
            </a:r>
          </a:p>
          <a:p>
            <a:pPr marL="457200" indent="-457200" algn="l">
              <a:buFont typeface="Arial" panose="020B0604020202020204" pitchFamily="34" charset="0"/>
              <a:buChar char="•"/>
            </a:pPr>
            <a:r>
              <a:rPr lang="en-US" sz="2800" dirty="0" smtClean="0">
                <a:solidFill>
                  <a:schemeClr val="tx2"/>
                </a:solidFill>
              </a:rPr>
              <a:t>ADA policies should address issues including</a:t>
            </a:r>
          </a:p>
          <a:p>
            <a:pPr marL="914400" lvl="1" indent="-457200" algn="l">
              <a:buFont typeface="Arial" panose="020B0604020202020204" pitchFamily="34" charset="0"/>
              <a:buChar char="•"/>
            </a:pPr>
            <a:r>
              <a:rPr lang="en-US" sz="2400" dirty="0" smtClean="0">
                <a:solidFill>
                  <a:schemeClr val="tx2"/>
                </a:solidFill>
              </a:rPr>
              <a:t>Employer complies with ADA</a:t>
            </a:r>
          </a:p>
          <a:p>
            <a:pPr marL="914400" lvl="1" indent="-457200" algn="l">
              <a:buFont typeface="Arial" panose="020B0604020202020204" pitchFamily="34" charset="0"/>
              <a:buChar char="•"/>
            </a:pPr>
            <a:r>
              <a:rPr lang="en-US" sz="2400" dirty="0" smtClean="0">
                <a:solidFill>
                  <a:schemeClr val="tx2"/>
                </a:solidFill>
              </a:rPr>
              <a:t>Overview of ADA</a:t>
            </a:r>
          </a:p>
          <a:p>
            <a:pPr marL="914400" lvl="1" indent="-457200" algn="l">
              <a:buFont typeface="Arial" panose="020B0604020202020204" pitchFamily="34" charset="0"/>
              <a:buChar char="•"/>
            </a:pPr>
            <a:r>
              <a:rPr lang="en-US" sz="2400" dirty="0" smtClean="0">
                <a:solidFill>
                  <a:schemeClr val="tx2"/>
                </a:solidFill>
              </a:rPr>
              <a:t>Nondiscrimination on the basis of disability</a:t>
            </a:r>
          </a:p>
          <a:p>
            <a:pPr marL="914400" lvl="1" indent="-457200" algn="l">
              <a:buFont typeface="Arial" panose="020B0604020202020204" pitchFamily="34" charset="0"/>
              <a:buChar char="•"/>
            </a:pPr>
            <a:r>
              <a:rPr lang="en-US" sz="2400" dirty="0" smtClean="0">
                <a:solidFill>
                  <a:schemeClr val="tx2"/>
                </a:solidFill>
              </a:rPr>
              <a:t>Procedure for requesting for reasonable accommodations</a:t>
            </a:r>
          </a:p>
          <a:p>
            <a:pPr marL="914400" lvl="1" indent="-457200" algn="l">
              <a:buFont typeface="Arial" panose="020B0604020202020204" pitchFamily="34" charset="0"/>
              <a:buChar char="•"/>
            </a:pPr>
            <a:r>
              <a:rPr lang="en-US" sz="2400" dirty="0" smtClean="0">
                <a:solidFill>
                  <a:schemeClr val="tx2"/>
                </a:solidFill>
              </a:rPr>
              <a:t>Medical certifications</a:t>
            </a:r>
          </a:p>
          <a:p>
            <a:pPr marL="914400" lvl="1" indent="-457200" algn="l">
              <a:buFont typeface="Arial" panose="020B0604020202020204" pitchFamily="34" charset="0"/>
              <a:buChar char="•"/>
            </a:pPr>
            <a:r>
              <a:rPr lang="en-US" sz="2400" dirty="0" smtClean="0">
                <a:solidFill>
                  <a:schemeClr val="tx2"/>
                </a:solidFill>
              </a:rPr>
              <a:t>Procedure for ADA complaints</a:t>
            </a:r>
          </a:p>
          <a:p>
            <a:pPr marL="914400" lvl="1" indent="-457200" algn="l">
              <a:buFont typeface="Arial" panose="020B0604020202020204" pitchFamily="34" charset="0"/>
              <a:buChar char="•"/>
            </a:pPr>
            <a:r>
              <a:rPr lang="en-US" sz="2400" dirty="0" smtClean="0">
                <a:solidFill>
                  <a:schemeClr val="tx2"/>
                </a:solidFill>
              </a:rPr>
              <a:t>Non-retaliation</a:t>
            </a:r>
          </a:p>
          <a:p>
            <a:pPr marL="914400" lvl="1" indent="-457200" algn="l">
              <a:buFont typeface="Arial" panose="020B0604020202020204" pitchFamily="34" charset="0"/>
              <a:buChar char="•"/>
            </a:pPr>
            <a:r>
              <a:rPr lang="en-US" sz="2400" dirty="0" smtClean="0">
                <a:solidFill>
                  <a:schemeClr val="tx2"/>
                </a:solidFill>
              </a:rPr>
              <a:t>Coordination with FMLA</a:t>
            </a:r>
          </a:p>
          <a:p>
            <a:pPr marL="914400" lvl="1" indent="-457200" algn="l">
              <a:buFont typeface="Arial" panose="020B0604020202020204" pitchFamily="34" charset="0"/>
              <a:buChar char="•"/>
            </a:pPr>
            <a:endParaRPr lang="en-US" dirty="0" smtClean="0">
              <a:solidFill>
                <a:schemeClr val="tx2"/>
              </a:solidFill>
            </a:endParaRPr>
          </a:p>
          <a:p>
            <a:pPr marL="914400" lvl="1"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264067245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 FMLA Policies</a:t>
            </a:r>
          </a:p>
          <a:p>
            <a:pPr marL="457200" indent="-457200" algn="l">
              <a:buFont typeface="Arial" panose="020B0604020202020204" pitchFamily="34" charset="0"/>
              <a:buChar char="•"/>
            </a:pPr>
            <a:r>
              <a:rPr lang="en-US" sz="2800" dirty="0" smtClean="0">
                <a:solidFill>
                  <a:schemeClr val="tx2"/>
                </a:solidFill>
              </a:rPr>
              <a:t>FMLA policies should address issues including</a:t>
            </a:r>
          </a:p>
          <a:p>
            <a:pPr marL="914400" lvl="1" indent="-457200" algn="l">
              <a:buFont typeface="Arial" panose="020B0604020202020204" pitchFamily="34" charset="0"/>
              <a:buChar char="•"/>
            </a:pPr>
            <a:r>
              <a:rPr lang="en-US" sz="2400" dirty="0" smtClean="0">
                <a:solidFill>
                  <a:schemeClr val="tx2"/>
                </a:solidFill>
              </a:rPr>
              <a:t>Employer complies with FMLA</a:t>
            </a:r>
          </a:p>
          <a:p>
            <a:pPr marL="914400" lvl="1" indent="-457200" algn="l">
              <a:buFont typeface="Arial" panose="020B0604020202020204" pitchFamily="34" charset="0"/>
              <a:buChar char="•"/>
            </a:pPr>
            <a:r>
              <a:rPr lang="en-US" sz="2400" dirty="0" smtClean="0">
                <a:solidFill>
                  <a:schemeClr val="tx2"/>
                </a:solidFill>
              </a:rPr>
              <a:t>Overview of FMLA</a:t>
            </a:r>
          </a:p>
          <a:p>
            <a:pPr marL="914400" lvl="1" indent="-457200" algn="l">
              <a:buFont typeface="Arial" panose="020B0604020202020204" pitchFamily="34" charset="0"/>
              <a:buChar char="•"/>
            </a:pPr>
            <a:r>
              <a:rPr lang="en-US" sz="2400" dirty="0" smtClean="0">
                <a:solidFill>
                  <a:schemeClr val="tx2"/>
                </a:solidFill>
              </a:rPr>
              <a:t>Procedure for requesting FMLA leave</a:t>
            </a:r>
          </a:p>
          <a:p>
            <a:pPr marL="914400" lvl="1" indent="-457200" algn="l">
              <a:buFont typeface="Arial" panose="020B0604020202020204" pitchFamily="34" charset="0"/>
              <a:buChar char="•"/>
            </a:pPr>
            <a:r>
              <a:rPr lang="en-US" sz="2400" dirty="0" smtClean="0">
                <a:solidFill>
                  <a:schemeClr val="tx2"/>
                </a:solidFill>
              </a:rPr>
              <a:t>Procedures during and after FMLA leave</a:t>
            </a:r>
          </a:p>
          <a:p>
            <a:pPr marL="914400" lvl="1" indent="-457200" algn="l">
              <a:buFont typeface="Arial" panose="020B0604020202020204" pitchFamily="34" charset="0"/>
              <a:buChar char="•"/>
            </a:pPr>
            <a:r>
              <a:rPr lang="en-US" sz="2400" dirty="0" smtClean="0">
                <a:solidFill>
                  <a:schemeClr val="tx2"/>
                </a:solidFill>
              </a:rPr>
              <a:t>Medical certifications</a:t>
            </a:r>
            <a:endParaRPr lang="en-US" sz="2400" dirty="0">
              <a:solidFill>
                <a:schemeClr val="tx2"/>
              </a:solidFill>
            </a:endParaRPr>
          </a:p>
          <a:p>
            <a:pPr marL="914400" lvl="1" indent="-457200" algn="l">
              <a:buFont typeface="Arial" panose="020B0604020202020204" pitchFamily="34" charset="0"/>
              <a:buChar char="•"/>
            </a:pPr>
            <a:r>
              <a:rPr lang="en-US" sz="2400" dirty="0" smtClean="0">
                <a:solidFill>
                  <a:schemeClr val="tx2"/>
                </a:solidFill>
              </a:rPr>
              <a:t>Procedure for FMLA complaints</a:t>
            </a:r>
          </a:p>
          <a:p>
            <a:pPr marL="914400" lvl="1" indent="-457200" algn="l">
              <a:buFont typeface="Arial" panose="020B0604020202020204" pitchFamily="34" charset="0"/>
              <a:buChar char="•"/>
            </a:pPr>
            <a:r>
              <a:rPr lang="en-US" sz="2400" dirty="0" smtClean="0">
                <a:solidFill>
                  <a:schemeClr val="tx2"/>
                </a:solidFill>
              </a:rPr>
              <a:t>Non-retaliation</a:t>
            </a:r>
          </a:p>
          <a:p>
            <a:pPr marL="914400" lvl="1" indent="-457200" algn="l">
              <a:buFont typeface="Arial" panose="020B0604020202020204" pitchFamily="34" charset="0"/>
              <a:buChar char="•"/>
            </a:pPr>
            <a:r>
              <a:rPr lang="en-US" sz="2400" dirty="0" smtClean="0">
                <a:solidFill>
                  <a:schemeClr val="tx2"/>
                </a:solidFill>
              </a:rPr>
              <a:t>Coordination with ADA</a:t>
            </a:r>
          </a:p>
          <a:p>
            <a:pPr marL="914400" lvl="1" indent="-457200" algn="l">
              <a:buFont typeface="Arial" panose="020B0604020202020204" pitchFamily="34" charset="0"/>
              <a:buChar char="•"/>
            </a:pPr>
            <a:endParaRPr lang="en-US" dirty="0" smtClean="0">
              <a:solidFill>
                <a:schemeClr val="tx2"/>
              </a:solidFill>
            </a:endParaRPr>
          </a:p>
          <a:p>
            <a:pPr marL="914400" lvl="1"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281717963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spcBef>
                <a:spcPts val="0"/>
              </a:spcBef>
            </a:pPr>
            <a:endParaRPr lang="en-US" b="1" dirty="0" smtClean="0">
              <a:solidFill>
                <a:schemeClr val="tx2"/>
              </a:solidFill>
            </a:endParaRPr>
          </a:p>
          <a:p>
            <a:pPr>
              <a:spcBef>
                <a:spcPts val="0"/>
              </a:spcBef>
            </a:pPr>
            <a:r>
              <a:rPr lang="en-US" b="1" dirty="0" smtClean="0">
                <a:solidFill>
                  <a:schemeClr val="tx2"/>
                </a:solidFill>
              </a:rPr>
              <a:t>For assistance in compliance with </a:t>
            </a:r>
          </a:p>
          <a:p>
            <a:pPr>
              <a:spcBef>
                <a:spcPts val="0"/>
              </a:spcBef>
            </a:pPr>
            <a:r>
              <a:rPr lang="en-US" b="1" dirty="0" smtClean="0">
                <a:solidFill>
                  <a:schemeClr val="tx2"/>
                </a:solidFill>
              </a:rPr>
              <a:t>the Americans with Disabilities Act </a:t>
            </a:r>
          </a:p>
          <a:p>
            <a:pPr>
              <a:spcBef>
                <a:spcPts val="0"/>
              </a:spcBef>
            </a:pPr>
            <a:r>
              <a:rPr lang="en-US" b="1" dirty="0" smtClean="0">
                <a:solidFill>
                  <a:schemeClr val="tx2"/>
                </a:solidFill>
              </a:rPr>
              <a:t>and other Federal and State laws </a:t>
            </a:r>
          </a:p>
          <a:p>
            <a:pPr>
              <a:spcBef>
                <a:spcPts val="0"/>
              </a:spcBef>
            </a:pPr>
            <a:r>
              <a:rPr lang="en-US" b="1" dirty="0" smtClean="0">
                <a:solidFill>
                  <a:schemeClr val="tx2"/>
                </a:solidFill>
              </a:rPr>
              <a:t>please contact Hogge Law.</a:t>
            </a:r>
          </a:p>
          <a:p>
            <a:pPr>
              <a:spcBef>
                <a:spcPts val="0"/>
              </a:spcBef>
            </a:pPr>
            <a:endParaRPr lang="en-US" b="1" dirty="0">
              <a:solidFill>
                <a:schemeClr val="tx2"/>
              </a:solidFill>
            </a:endParaRPr>
          </a:p>
          <a:p>
            <a:pPr>
              <a:spcBef>
                <a:spcPts val="0"/>
              </a:spcBef>
            </a:pPr>
            <a:r>
              <a:rPr lang="en-US" b="1" dirty="0" smtClean="0">
                <a:solidFill>
                  <a:schemeClr val="tx2"/>
                </a:solidFill>
              </a:rPr>
              <a:t>For other labor and employment law resources for </a:t>
            </a:r>
            <a:r>
              <a:rPr lang="en-US" b="1" smtClean="0">
                <a:solidFill>
                  <a:schemeClr val="tx2"/>
                </a:solidFill>
              </a:rPr>
              <a:t>Virginia employers</a:t>
            </a:r>
          </a:p>
          <a:p>
            <a:pPr>
              <a:spcBef>
                <a:spcPts val="0"/>
              </a:spcBef>
            </a:pPr>
            <a:r>
              <a:rPr lang="en-US" b="1" smtClean="0">
                <a:solidFill>
                  <a:schemeClr val="tx2"/>
                </a:solidFill>
              </a:rPr>
              <a:t>please </a:t>
            </a:r>
            <a:r>
              <a:rPr lang="en-US" b="1" dirty="0" smtClean="0">
                <a:solidFill>
                  <a:schemeClr val="tx2"/>
                </a:solidFill>
              </a:rPr>
              <a:t>visit VirginiaLaborLaw.com</a:t>
            </a:r>
          </a:p>
          <a:p>
            <a:endParaRPr lang="en-US" dirty="0" smtClean="0">
              <a:solidFill>
                <a:schemeClr val="tx2"/>
              </a:solidFill>
            </a:endParaRPr>
          </a:p>
          <a:p>
            <a:pPr marL="914400" lvl="1" indent="-457200" algn="l">
              <a:buFont typeface="Arial" panose="020B0604020202020204" pitchFamily="34" charset="0"/>
              <a:buChar char="•"/>
            </a:pPr>
            <a:endParaRPr lang="en-US" dirty="0" smtClean="0">
              <a:solidFill>
                <a:schemeClr val="tx2"/>
              </a:solidFill>
            </a:endParaRPr>
          </a:p>
        </p:txBody>
      </p:sp>
    </p:spTree>
    <p:extLst>
      <p:ext uri="{BB962C8B-B14F-4D97-AF65-F5344CB8AC3E}">
        <p14:creationId xmlns:p14="http://schemas.microsoft.com/office/powerpoint/2010/main" val="1437149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sz="3800"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Rule of Construction #1</a:t>
            </a:r>
          </a:p>
          <a:p>
            <a:pPr algn="l"/>
            <a:endParaRPr lang="en-US" sz="2800" dirty="0" smtClean="0">
              <a:solidFill>
                <a:schemeClr val="tx2"/>
              </a:solidFill>
            </a:endParaRPr>
          </a:p>
          <a:p>
            <a:pPr algn="l"/>
            <a:r>
              <a:rPr lang="en-US" sz="2800" dirty="0" smtClean="0">
                <a:solidFill>
                  <a:schemeClr val="tx2"/>
                </a:solidFill>
              </a:rPr>
              <a:t>“The </a:t>
            </a:r>
            <a:r>
              <a:rPr lang="en-US" sz="2800" dirty="0">
                <a:solidFill>
                  <a:schemeClr val="tx2"/>
                </a:solidFill>
              </a:rPr>
              <a:t>term </a:t>
            </a:r>
            <a:r>
              <a:rPr lang="en-US" sz="2800" dirty="0" smtClean="0">
                <a:solidFill>
                  <a:schemeClr val="tx2"/>
                </a:solidFill>
              </a:rPr>
              <a:t>substantially limits </a:t>
            </a:r>
            <a:r>
              <a:rPr lang="en-US" sz="2800" dirty="0">
                <a:solidFill>
                  <a:schemeClr val="tx2"/>
                </a:solidFill>
              </a:rPr>
              <a:t>shall be construed broadly in favor of expansive coverage, to </a:t>
            </a:r>
            <a:r>
              <a:rPr lang="en-US" sz="2800" dirty="0" smtClean="0">
                <a:solidFill>
                  <a:schemeClr val="tx2"/>
                </a:solidFill>
              </a:rPr>
              <a:t>the maximum </a:t>
            </a:r>
            <a:r>
              <a:rPr lang="en-US" sz="2800" dirty="0">
                <a:solidFill>
                  <a:schemeClr val="tx2"/>
                </a:solidFill>
              </a:rPr>
              <a:t>extent permitted by the terms of the ADA. </a:t>
            </a:r>
            <a:r>
              <a:rPr lang="en-US" sz="2800" dirty="0" smtClean="0">
                <a:solidFill>
                  <a:schemeClr val="tx2"/>
                </a:solidFill>
              </a:rPr>
              <a:t>Substantially limits </a:t>
            </a:r>
            <a:r>
              <a:rPr lang="en-US" sz="2800" dirty="0">
                <a:solidFill>
                  <a:schemeClr val="tx2"/>
                </a:solidFill>
              </a:rPr>
              <a:t>is not meant to be </a:t>
            </a:r>
            <a:r>
              <a:rPr lang="en-US" sz="2800" dirty="0" smtClean="0">
                <a:solidFill>
                  <a:schemeClr val="tx2"/>
                </a:solidFill>
              </a:rPr>
              <a:t>a demanding </a:t>
            </a:r>
            <a:r>
              <a:rPr lang="en-US" sz="2800" dirty="0">
                <a:solidFill>
                  <a:schemeClr val="tx2"/>
                </a:solidFill>
              </a:rPr>
              <a:t>standard</a:t>
            </a:r>
            <a:r>
              <a:rPr lang="en-US" sz="2800" dirty="0" smtClean="0">
                <a:solidFill>
                  <a:schemeClr val="tx2"/>
                </a:solidFill>
              </a:rPr>
              <a:t>.”</a:t>
            </a:r>
          </a:p>
        </p:txBody>
      </p:sp>
    </p:spTree>
    <p:extLst>
      <p:ext uri="{BB962C8B-B14F-4D97-AF65-F5344CB8AC3E}">
        <p14:creationId xmlns:p14="http://schemas.microsoft.com/office/powerpoint/2010/main" val="2778351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sz="3800"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Rule of Construction #2</a:t>
            </a:r>
          </a:p>
          <a:p>
            <a:pPr algn="l"/>
            <a:endParaRPr lang="en-US" sz="2800" dirty="0" smtClean="0">
              <a:solidFill>
                <a:schemeClr val="tx2"/>
              </a:solidFill>
            </a:endParaRPr>
          </a:p>
          <a:p>
            <a:pPr algn="l"/>
            <a:r>
              <a:rPr lang="en-US" sz="2800" dirty="0" smtClean="0">
                <a:solidFill>
                  <a:schemeClr val="tx2"/>
                </a:solidFill>
              </a:rPr>
              <a:t>“An </a:t>
            </a:r>
            <a:r>
              <a:rPr lang="en-US" sz="2800" dirty="0">
                <a:solidFill>
                  <a:schemeClr val="tx2"/>
                </a:solidFill>
              </a:rPr>
              <a:t>impairment is a disability within the meaning of this section if it substantially limits the ability </a:t>
            </a:r>
            <a:r>
              <a:rPr lang="en-US" sz="2800" dirty="0" smtClean="0">
                <a:solidFill>
                  <a:schemeClr val="tx2"/>
                </a:solidFill>
              </a:rPr>
              <a:t>of an </a:t>
            </a:r>
            <a:r>
              <a:rPr lang="en-US" sz="2800" dirty="0">
                <a:solidFill>
                  <a:schemeClr val="tx2"/>
                </a:solidFill>
              </a:rPr>
              <a:t>individual to perform a major life activity as compared to most people in the general population. </a:t>
            </a:r>
            <a:r>
              <a:rPr lang="en-US" sz="2800" dirty="0" smtClean="0">
                <a:solidFill>
                  <a:schemeClr val="tx2"/>
                </a:solidFill>
              </a:rPr>
              <a:t> An </a:t>
            </a:r>
            <a:r>
              <a:rPr lang="en-US" sz="2800" dirty="0">
                <a:solidFill>
                  <a:schemeClr val="tx2"/>
                </a:solidFill>
              </a:rPr>
              <a:t>impairment need not prevent, or significantly or severely restrict, the individual from performing a </a:t>
            </a:r>
            <a:r>
              <a:rPr lang="en-US" sz="2800" dirty="0" smtClean="0">
                <a:solidFill>
                  <a:schemeClr val="tx2"/>
                </a:solidFill>
              </a:rPr>
              <a:t>major life </a:t>
            </a:r>
            <a:r>
              <a:rPr lang="en-US" sz="2800" dirty="0">
                <a:solidFill>
                  <a:schemeClr val="tx2"/>
                </a:solidFill>
              </a:rPr>
              <a:t>activity in order to be considered substantially limiting. </a:t>
            </a:r>
            <a:r>
              <a:rPr lang="en-US" sz="2800" dirty="0" smtClean="0">
                <a:solidFill>
                  <a:schemeClr val="tx2"/>
                </a:solidFill>
              </a:rPr>
              <a:t> Nonetheless</a:t>
            </a:r>
            <a:r>
              <a:rPr lang="en-US" sz="2800" dirty="0">
                <a:solidFill>
                  <a:schemeClr val="tx2"/>
                </a:solidFill>
              </a:rPr>
              <a:t>, not every impairment </a:t>
            </a:r>
            <a:r>
              <a:rPr lang="en-US" sz="2800" dirty="0" smtClean="0">
                <a:solidFill>
                  <a:schemeClr val="tx2"/>
                </a:solidFill>
              </a:rPr>
              <a:t>will constitute </a:t>
            </a:r>
            <a:r>
              <a:rPr lang="en-US" sz="2800" dirty="0">
                <a:solidFill>
                  <a:schemeClr val="tx2"/>
                </a:solidFill>
              </a:rPr>
              <a:t>a disability within the meaning of this section</a:t>
            </a:r>
            <a:r>
              <a:rPr lang="en-US" sz="2800" dirty="0" smtClean="0">
                <a:solidFill>
                  <a:schemeClr val="tx2"/>
                </a:solidFill>
              </a:rPr>
              <a:t>.”</a:t>
            </a:r>
          </a:p>
        </p:txBody>
      </p:sp>
    </p:spTree>
    <p:extLst>
      <p:ext uri="{BB962C8B-B14F-4D97-AF65-F5344CB8AC3E}">
        <p14:creationId xmlns:p14="http://schemas.microsoft.com/office/powerpoint/2010/main" val="872445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sz="3800"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Rule of Construction #3</a:t>
            </a:r>
          </a:p>
          <a:p>
            <a:pPr algn="l"/>
            <a:endParaRPr lang="en-US" sz="2800" dirty="0" smtClean="0">
              <a:solidFill>
                <a:schemeClr val="tx2"/>
              </a:solidFill>
            </a:endParaRPr>
          </a:p>
          <a:p>
            <a:pPr algn="l"/>
            <a:r>
              <a:rPr lang="en-US" sz="2800" dirty="0">
                <a:solidFill>
                  <a:schemeClr val="tx2"/>
                </a:solidFill>
              </a:rPr>
              <a:t>“The primary object of attention in cases brought under the ADA should be whether covered </a:t>
            </a:r>
            <a:r>
              <a:rPr lang="en-US" sz="2800" dirty="0" smtClean="0">
                <a:solidFill>
                  <a:schemeClr val="tx2"/>
                </a:solidFill>
              </a:rPr>
              <a:t>entities have </a:t>
            </a:r>
            <a:r>
              <a:rPr lang="en-US" sz="2800" dirty="0">
                <a:solidFill>
                  <a:schemeClr val="tx2"/>
                </a:solidFill>
              </a:rPr>
              <a:t>complied with their obligations and whether </a:t>
            </a:r>
            <a:r>
              <a:rPr lang="en-US" sz="2800" dirty="0" smtClean="0">
                <a:solidFill>
                  <a:schemeClr val="tx2"/>
                </a:solidFill>
              </a:rPr>
              <a:t>discrimination </a:t>
            </a:r>
            <a:r>
              <a:rPr lang="en-US" sz="2800" dirty="0">
                <a:solidFill>
                  <a:schemeClr val="tx2"/>
                </a:solidFill>
              </a:rPr>
              <a:t>has occurred, not whether </a:t>
            </a:r>
            <a:r>
              <a:rPr lang="en-US" sz="2800" dirty="0" smtClean="0">
                <a:solidFill>
                  <a:schemeClr val="tx2"/>
                </a:solidFill>
              </a:rPr>
              <a:t>an individual's </a:t>
            </a:r>
            <a:r>
              <a:rPr lang="en-US" sz="2800" dirty="0">
                <a:solidFill>
                  <a:schemeClr val="tx2"/>
                </a:solidFill>
              </a:rPr>
              <a:t>impairment substantially limits a major life activity. Accordingly, the threshold issue </a:t>
            </a:r>
            <a:r>
              <a:rPr lang="en-US" sz="2800" dirty="0" smtClean="0">
                <a:solidFill>
                  <a:schemeClr val="tx2"/>
                </a:solidFill>
              </a:rPr>
              <a:t>of whether </a:t>
            </a:r>
            <a:r>
              <a:rPr lang="en-US" sz="2800" dirty="0">
                <a:solidFill>
                  <a:schemeClr val="tx2"/>
                </a:solidFill>
              </a:rPr>
              <a:t>an impairment </a:t>
            </a:r>
            <a:r>
              <a:rPr lang="en-US" sz="2800" dirty="0" smtClean="0">
                <a:solidFill>
                  <a:schemeClr val="tx2"/>
                </a:solidFill>
              </a:rPr>
              <a:t>substantially limits </a:t>
            </a:r>
            <a:r>
              <a:rPr lang="en-US" sz="2800" dirty="0">
                <a:solidFill>
                  <a:schemeClr val="tx2"/>
                </a:solidFill>
              </a:rPr>
              <a:t>a major life activity should not demand extensive analysis</a:t>
            </a:r>
            <a:r>
              <a:rPr lang="en-US" sz="2800" dirty="0" smtClean="0">
                <a:solidFill>
                  <a:schemeClr val="tx2"/>
                </a:solidFill>
              </a:rPr>
              <a:t>.”</a:t>
            </a:r>
          </a:p>
        </p:txBody>
      </p:sp>
    </p:spTree>
    <p:extLst>
      <p:ext uri="{BB962C8B-B14F-4D97-AF65-F5344CB8AC3E}">
        <p14:creationId xmlns:p14="http://schemas.microsoft.com/office/powerpoint/2010/main" val="3603889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Rule of Construction #4</a:t>
            </a:r>
          </a:p>
          <a:p>
            <a:pPr algn="l"/>
            <a:endParaRPr lang="en-US" sz="2800" dirty="0" smtClean="0">
              <a:solidFill>
                <a:schemeClr val="tx2"/>
              </a:solidFill>
            </a:endParaRPr>
          </a:p>
          <a:p>
            <a:pPr algn="l"/>
            <a:r>
              <a:rPr lang="en-US" sz="2800" dirty="0">
                <a:solidFill>
                  <a:schemeClr val="tx2"/>
                </a:solidFill>
              </a:rPr>
              <a:t>“The determination of whether an impairment substantially limits a major life activity requires </a:t>
            </a:r>
            <a:r>
              <a:rPr lang="en-US" sz="2800" dirty="0" smtClean="0">
                <a:solidFill>
                  <a:schemeClr val="tx2"/>
                </a:solidFill>
              </a:rPr>
              <a:t>an individualized </a:t>
            </a:r>
            <a:r>
              <a:rPr lang="en-US" sz="2800" dirty="0">
                <a:solidFill>
                  <a:schemeClr val="tx2"/>
                </a:solidFill>
              </a:rPr>
              <a:t>assessment. However, in making this assessment, the term </a:t>
            </a:r>
            <a:r>
              <a:rPr lang="en-US" sz="2800" dirty="0" smtClean="0">
                <a:solidFill>
                  <a:schemeClr val="tx2"/>
                </a:solidFill>
              </a:rPr>
              <a:t>substantially limits shall be </a:t>
            </a:r>
            <a:r>
              <a:rPr lang="en-US" sz="2800" dirty="0">
                <a:solidFill>
                  <a:schemeClr val="tx2"/>
                </a:solidFill>
              </a:rPr>
              <a:t>interpreted and applied to require a degree of functional limitation that is lower than the standard </a:t>
            </a:r>
            <a:r>
              <a:rPr lang="en-US" sz="2800" dirty="0" smtClean="0">
                <a:solidFill>
                  <a:schemeClr val="tx2"/>
                </a:solidFill>
              </a:rPr>
              <a:t>for substantially limits </a:t>
            </a:r>
            <a:r>
              <a:rPr lang="en-US" sz="2800" dirty="0">
                <a:solidFill>
                  <a:schemeClr val="tx2"/>
                </a:solidFill>
              </a:rPr>
              <a:t>applied prior to the ADAAA</a:t>
            </a:r>
            <a:r>
              <a:rPr lang="en-US" sz="2800" dirty="0" smtClean="0">
                <a:solidFill>
                  <a:schemeClr val="tx2"/>
                </a:solidFill>
              </a:rPr>
              <a:t>.”</a:t>
            </a:r>
          </a:p>
        </p:txBody>
      </p:sp>
    </p:spTree>
    <p:extLst>
      <p:ext uri="{BB962C8B-B14F-4D97-AF65-F5344CB8AC3E}">
        <p14:creationId xmlns:p14="http://schemas.microsoft.com/office/powerpoint/2010/main" val="628606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Rule of Construction #5</a:t>
            </a:r>
          </a:p>
          <a:p>
            <a:pPr algn="l"/>
            <a:endParaRPr lang="en-US" sz="2800" dirty="0" smtClean="0">
              <a:solidFill>
                <a:schemeClr val="tx2"/>
              </a:solidFill>
            </a:endParaRPr>
          </a:p>
          <a:p>
            <a:pPr algn="l"/>
            <a:r>
              <a:rPr lang="en-US" sz="2800" dirty="0">
                <a:solidFill>
                  <a:schemeClr val="tx2"/>
                </a:solidFill>
              </a:rPr>
              <a:t>“The comparison of an individual's performance of a major life activity to the performance of the </a:t>
            </a:r>
            <a:r>
              <a:rPr lang="en-US" sz="2800" dirty="0" smtClean="0">
                <a:solidFill>
                  <a:schemeClr val="tx2"/>
                </a:solidFill>
              </a:rPr>
              <a:t>same major </a:t>
            </a:r>
            <a:r>
              <a:rPr lang="en-US" sz="2800" dirty="0">
                <a:solidFill>
                  <a:schemeClr val="tx2"/>
                </a:solidFill>
              </a:rPr>
              <a:t>life activity by most people in the general population usually will not require scientific, medical, </a:t>
            </a:r>
            <a:r>
              <a:rPr lang="en-US" sz="2800" dirty="0" smtClean="0">
                <a:solidFill>
                  <a:schemeClr val="tx2"/>
                </a:solidFill>
              </a:rPr>
              <a:t>or statistical </a:t>
            </a:r>
            <a:r>
              <a:rPr lang="en-US" sz="2800" dirty="0">
                <a:solidFill>
                  <a:schemeClr val="tx2"/>
                </a:solidFill>
              </a:rPr>
              <a:t>analysis. </a:t>
            </a:r>
            <a:r>
              <a:rPr lang="en-US" sz="2800" dirty="0" smtClean="0">
                <a:solidFill>
                  <a:schemeClr val="tx2"/>
                </a:solidFill>
              </a:rPr>
              <a:t> Nothing </a:t>
            </a:r>
            <a:r>
              <a:rPr lang="en-US" sz="2800" dirty="0">
                <a:solidFill>
                  <a:schemeClr val="tx2"/>
                </a:solidFill>
              </a:rPr>
              <a:t>in this paragraph is intended, however, to prohibit the presentation </a:t>
            </a:r>
            <a:r>
              <a:rPr lang="en-US" sz="2800" dirty="0" smtClean="0">
                <a:solidFill>
                  <a:schemeClr val="tx2"/>
                </a:solidFill>
              </a:rPr>
              <a:t>of scientific</a:t>
            </a:r>
            <a:r>
              <a:rPr lang="en-US" sz="2800" dirty="0">
                <a:solidFill>
                  <a:schemeClr val="tx2"/>
                </a:solidFill>
              </a:rPr>
              <a:t>, medical, or statistical evidence to make such a comparison where appropriate</a:t>
            </a:r>
            <a:r>
              <a:rPr lang="en-US" sz="2800" dirty="0" smtClean="0">
                <a:solidFill>
                  <a:schemeClr val="tx2"/>
                </a:solidFill>
              </a:rPr>
              <a:t>.”</a:t>
            </a:r>
          </a:p>
        </p:txBody>
      </p:sp>
    </p:spTree>
    <p:extLst>
      <p:ext uri="{BB962C8B-B14F-4D97-AF65-F5344CB8AC3E}">
        <p14:creationId xmlns:p14="http://schemas.microsoft.com/office/powerpoint/2010/main" val="3916731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a:bodyPr>
          <a:lstStyle/>
          <a:p>
            <a:pPr algn="l"/>
            <a:r>
              <a:rPr lang="en-US" sz="3500" b="1" dirty="0" smtClean="0">
                <a:solidFill>
                  <a:schemeClr val="tx2"/>
                </a:solidFill>
              </a:rPr>
              <a:t>Expansion of “Disability” Under ADA</a:t>
            </a:r>
          </a:p>
          <a:p>
            <a:pPr marL="457200" indent="-457200" algn="l">
              <a:buFont typeface="Arial" panose="020B0604020202020204" pitchFamily="34" charset="0"/>
              <a:buChar char="•"/>
            </a:pPr>
            <a:r>
              <a:rPr lang="en-US" sz="3000" b="1" dirty="0" smtClean="0">
                <a:solidFill>
                  <a:schemeClr val="tx2"/>
                </a:solidFill>
              </a:rPr>
              <a:t>Substantially Limits - Rule of Construction #6</a:t>
            </a:r>
          </a:p>
          <a:p>
            <a:pPr algn="l"/>
            <a:endParaRPr lang="en-US" sz="2800" dirty="0" smtClean="0">
              <a:solidFill>
                <a:schemeClr val="tx2"/>
              </a:solidFill>
            </a:endParaRPr>
          </a:p>
          <a:p>
            <a:pPr algn="l"/>
            <a:r>
              <a:rPr lang="en-US" sz="2800" dirty="0">
                <a:solidFill>
                  <a:schemeClr val="tx2"/>
                </a:solidFill>
              </a:rPr>
              <a:t>“The determination of whether an impairment substantially limits a major life activity shall be </a:t>
            </a:r>
            <a:r>
              <a:rPr lang="en-US" sz="2800" dirty="0" smtClean="0">
                <a:solidFill>
                  <a:schemeClr val="tx2"/>
                </a:solidFill>
              </a:rPr>
              <a:t>made without </a:t>
            </a:r>
            <a:r>
              <a:rPr lang="en-US" sz="2800" dirty="0">
                <a:solidFill>
                  <a:schemeClr val="tx2"/>
                </a:solidFill>
              </a:rPr>
              <a:t>regard to the ameliorative effects of </a:t>
            </a:r>
            <a:r>
              <a:rPr lang="en-US" sz="2800" i="1" dirty="0">
                <a:solidFill>
                  <a:schemeClr val="tx2"/>
                </a:solidFill>
              </a:rPr>
              <a:t>mitigating measures</a:t>
            </a:r>
            <a:r>
              <a:rPr lang="en-US" sz="2800" dirty="0">
                <a:solidFill>
                  <a:schemeClr val="tx2"/>
                </a:solidFill>
              </a:rPr>
              <a:t>.  </a:t>
            </a:r>
            <a:endParaRPr lang="en-US" sz="2800" dirty="0" smtClean="0">
              <a:solidFill>
                <a:schemeClr val="tx2"/>
              </a:solidFill>
            </a:endParaRPr>
          </a:p>
          <a:p>
            <a:pPr algn="l"/>
            <a:endParaRPr lang="en-US" sz="2800" dirty="0">
              <a:solidFill>
                <a:schemeClr val="tx2"/>
              </a:solidFill>
            </a:endParaRPr>
          </a:p>
          <a:p>
            <a:pPr algn="l"/>
            <a:r>
              <a:rPr lang="en-US" sz="2800" dirty="0" smtClean="0">
                <a:solidFill>
                  <a:schemeClr val="tx2"/>
                </a:solidFill>
              </a:rPr>
              <a:t>However</a:t>
            </a:r>
            <a:r>
              <a:rPr lang="en-US" sz="2800" dirty="0">
                <a:solidFill>
                  <a:schemeClr val="tx2"/>
                </a:solidFill>
              </a:rPr>
              <a:t>, the ameliorative effects </a:t>
            </a:r>
            <a:r>
              <a:rPr lang="en-US" sz="2800" dirty="0" smtClean="0">
                <a:solidFill>
                  <a:schemeClr val="tx2"/>
                </a:solidFill>
              </a:rPr>
              <a:t>of ordinary </a:t>
            </a:r>
            <a:r>
              <a:rPr lang="en-US" sz="2800" dirty="0">
                <a:solidFill>
                  <a:schemeClr val="tx2"/>
                </a:solidFill>
              </a:rPr>
              <a:t>eyeglasses or contact lenses shall be considered in determining whether an </a:t>
            </a:r>
            <a:r>
              <a:rPr lang="en-US" sz="2800" dirty="0" smtClean="0">
                <a:solidFill>
                  <a:schemeClr val="tx2"/>
                </a:solidFill>
              </a:rPr>
              <a:t>impairment substantially </a:t>
            </a:r>
            <a:r>
              <a:rPr lang="en-US" sz="2800" dirty="0">
                <a:solidFill>
                  <a:schemeClr val="tx2"/>
                </a:solidFill>
              </a:rPr>
              <a:t>limits a major life activity</a:t>
            </a:r>
            <a:r>
              <a:rPr lang="en-US" sz="2800" dirty="0" smtClean="0">
                <a:solidFill>
                  <a:schemeClr val="tx2"/>
                </a:solidFill>
              </a:rPr>
              <a:t>.”</a:t>
            </a:r>
          </a:p>
        </p:txBody>
      </p:sp>
    </p:spTree>
    <p:extLst>
      <p:ext uri="{BB962C8B-B14F-4D97-AF65-F5344CB8AC3E}">
        <p14:creationId xmlns:p14="http://schemas.microsoft.com/office/powerpoint/2010/main" val="437176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77500" lnSpcReduction="20000"/>
          </a:bodyPr>
          <a:lstStyle/>
          <a:p>
            <a:pPr algn="l"/>
            <a:r>
              <a:rPr lang="en-US" sz="4100" b="1" dirty="0" smtClean="0">
                <a:solidFill>
                  <a:schemeClr val="tx2"/>
                </a:solidFill>
              </a:rPr>
              <a:t>Expansion of “Disability” Under ADA</a:t>
            </a:r>
          </a:p>
          <a:p>
            <a:pPr marL="457200" indent="-457200" algn="l">
              <a:buFont typeface="Arial" panose="020B0604020202020204" pitchFamily="34" charset="0"/>
              <a:buChar char="•"/>
            </a:pPr>
            <a:r>
              <a:rPr lang="en-US" sz="3100" dirty="0" smtClean="0">
                <a:solidFill>
                  <a:schemeClr val="tx2"/>
                </a:solidFill>
              </a:rPr>
              <a:t>Substantially Limits - Rule of Construction #6</a:t>
            </a:r>
          </a:p>
          <a:p>
            <a:pPr algn="l"/>
            <a:endParaRPr lang="en-US" sz="2800" dirty="0" smtClean="0">
              <a:solidFill>
                <a:schemeClr val="tx2"/>
              </a:solidFill>
            </a:endParaRPr>
          </a:p>
          <a:p>
            <a:pPr algn="l"/>
            <a:r>
              <a:rPr lang="en-US" sz="3100" dirty="0" smtClean="0">
                <a:solidFill>
                  <a:schemeClr val="tx2"/>
                </a:solidFill>
              </a:rPr>
              <a:t>“</a:t>
            </a:r>
            <a:r>
              <a:rPr lang="en-US" sz="3100" i="1" dirty="0" smtClean="0">
                <a:solidFill>
                  <a:schemeClr val="tx2"/>
                </a:solidFill>
              </a:rPr>
              <a:t>Mitigating measures </a:t>
            </a:r>
            <a:r>
              <a:rPr lang="en-US" sz="3100" dirty="0" smtClean="0">
                <a:solidFill>
                  <a:schemeClr val="tx2"/>
                </a:solidFill>
              </a:rPr>
              <a:t>include but are not limited to:</a:t>
            </a:r>
          </a:p>
          <a:p>
            <a:pPr algn="l"/>
            <a:r>
              <a:rPr lang="en-US" sz="2800" dirty="0" smtClean="0">
                <a:solidFill>
                  <a:schemeClr val="tx2"/>
                </a:solidFill>
              </a:rPr>
              <a:t>(</a:t>
            </a:r>
            <a:r>
              <a:rPr lang="en-US" sz="2800" dirty="0" err="1">
                <a:solidFill>
                  <a:schemeClr val="tx2"/>
                </a:solidFill>
              </a:rPr>
              <a:t>i</a:t>
            </a:r>
            <a:r>
              <a:rPr lang="en-US" sz="2800" dirty="0">
                <a:solidFill>
                  <a:schemeClr val="tx2"/>
                </a:solidFill>
              </a:rPr>
              <a:t>) Medication, medical supplies, equipment, or appliances, low-vision devices (defined as devices </a:t>
            </a:r>
            <a:r>
              <a:rPr lang="en-US" sz="2800" dirty="0" smtClean="0">
                <a:solidFill>
                  <a:schemeClr val="tx2"/>
                </a:solidFill>
              </a:rPr>
              <a:t>that magnify</a:t>
            </a:r>
            <a:r>
              <a:rPr lang="en-US" sz="2800" dirty="0">
                <a:solidFill>
                  <a:schemeClr val="tx2"/>
                </a:solidFill>
              </a:rPr>
              <a:t>, enhance, or otherwise augment a visual image, but not including ordinary eyeglasses </a:t>
            </a:r>
            <a:r>
              <a:rPr lang="en-US" sz="2800" dirty="0" smtClean="0">
                <a:solidFill>
                  <a:schemeClr val="tx2"/>
                </a:solidFill>
              </a:rPr>
              <a:t>or contact </a:t>
            </a:r>
            <a:r>
              <a:rPr lang="en-US" sz="2800" dirty="0">
                <a:solidFill>
                  <a:schemeClr val="tx2"/>
                </a:solidFill>
              </a:rPr>
              <a:t>lenses), prosthetics including limbs and devices, hearing aid(s) and cochlear implant(s) </a:t>
            </a:r>
            <a:r>
              <a:rPr lang="en-US" sz="2800" dirty="0" smtClean="0">
                <a:solidFill>
                  <a:schemeClr val="tx2"/>
                </a:solidFill>
              </a:rPr>
              <a:t>or other </a:t>
            </a:r>
            <a:r>
              <a:rPr lang="en-US" sz="2800" dirty="0">
                <a:solidFill>
                  <a:schemeClr val="tx2"/>
                </a:solidFill>
              </a:rPr>
              <a:t>implantable hearing devices, mobility devices, and oxygen therapy equipment and supplies;</a:t>
            </a:r>
          </a:p>
          <a:p>
            <a:pPr algn="l"/>
            <a:r>
              <a:rPr lang="en-US" sz="2800" dirty="0">
                <a:solidFill>
                  <a:schemeClr val="tx2"/>
                </a:solidFill>
              </a:rPr>
              <a:t>(ii) Use of assistive technology;</a:t>
            </a:r>
          </a:p>
          <a:p>
            <a:pPr algn="l"/>
            <a:r>
              <a:rPr lang="en-US" sz="2800" dirty="0">
                <a:solidFill>
                  <a:schemeClr val="tx2"/>
                </a:solidFill>
              </a:rPr>
              <a:t>(iii) Reasonable accommodations or “auxiliary aids or </a:t>
            </a:r>
            <a:r>
              <a:rPr lang="en-US" sz="2800" dirty="0" smtClean="0">
                <a:solidFill>
                  <a:schemeClr val="tx2"/>
                </a:solidFill>
              </a:rPr>
              <a:t>services;”</a:t>
            </a:r>
          </a:p>
          <a:p>
            <a:pPr algn="l"/>
            <a:r>
              <a:rPr lang="en-US" sz="2800" dirty="0" smtClean="0">
                <a:solidFill>
                  <a:schemeClr val="tx2"/>
                </a:solidFill>
              </a:rPr>
              <a:t>(</a:t>
            </a:r>
            <a:r>
              <a:rPr lang="en-US" sz="2800" dirty="0">
                <a:solidFill>
                  <a:schemeClr val="tx2"/>
                </a:solidFill>
              </a:rPr>
              <a:t>iv) Learned behavioral or adaptive neurological </a:t>
            </a:r>
            <a:r>
              <a:rPr lang="en-US" sz="2800" dirty="0" smtClean="0">
                <a:solidFill>
                  <a:schemeClr val="tx2"/>
                </a:solidFill>
              </a:rPr>
              <a:t>modifications; </a:t>
            </a:r>
            <a:endParaRPr lang="en-US" sz="2800" dirty="0">
              <a:solidFill>
                <a:schemeClr val="tx2"/>
              </a:solidFill>
            </a:endParaRPr>
          </a:p>
          <a:p>
            <a:pPr algn="l"/>
            <a:r>
              <a:rPr lang="en-US" sz="2800" dirty="0">
                <a:solidFill>
                  <a:schemeClr val="tx2"/>
                </a:solidFill>
              </a:rPr>
              <a:t>(v) Psychotherapy, behavioral therapy, or physical </a:t>
            </a:r>
            <a:r>
              <a:rPr lang="en-US" sz="2800" dirty="0" smtClean="0">
                <a:solidFill>
                  <a:schemeClr val="tx2"/>
                </a:solidFill>
              </a:rPr>
              <a:t>therapy.</a:t>
            </a:r>
          </a:p>
        </p:txBody>
      </p:sp>
    </p:spTree>
    <p:extLst>
      <p:ext uri="{BB962C8B-B14F-4D97-AF65-F5344CB8AC3E}">
        <p14:creationId xmlns:p14="http://schemas.microsoft.com/office/powerpoint/2010/main" val="3067907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Rule of Construction #7</a:t>
            </a:r>
          </a:p>
          <a:p>
            <a:pPr algn="l"/>
            <a:endParaRPr lang="en-US" sz="2800" dirty="0" smtClean="0">
              <a:solidFill>
                <a:schemeClr val="tx2"/>
              </a:solidFill>
            </a:endParaRPr>
          </a:p>
          <a:p>
            <a:pPr algn="l"/>
            <a:r>
              <a:rPr lang="en-US" sz="2800" dirty="0">
                <a:solidFill>
                  <a:schemeClr val="tx2"/>
                </a:solidFill>
              </a:rPr>
              <a:t>“An impairment that is episodic or in remission is a disability if it would substantially limit a </a:t>
            </a:r>
            <a:r>
              <a:rPr lang="en-US" sz="2800" dirty="0" smtClean="0">
                <a:solidFill>
                  <a:schemeClr val="tx2"/>
                </a:solidFill>
              </a:rPr>
              <a:t>major life </a:t>
            </a:r>
            <a:r>
              <a:rPr lang="en-US" sz="2800" dirty="0">
                <a:solidFill>
                  <a:schemeClr val="tx2"/>
                </a:solidFill>
              </a:rPr>
              <a:t>activity when active</a:t>
            </a:r>
            <a:r>
              <a:rPr lang="en-US" sz="2800" dirty="0" smtClean="0">
                <a:solidFill>
                  <a:schemeClr val="tx2"/>
                </a:solidFill>
              </a:rPr>
              <a:t>.”</a:t>
            </a:r>
          </a:p>
        </p:txBody>
      </p:sp>
    </p:spTree>
    <p:extLst>
      <p:ext uri="{BB962C8B-B14F-4D97-AF65-F5344CB8AC3E}">
        <p14:creationId xmlns:p14="http://schemas.microsoft.com/office/powerpoint/2010/main" val="1964992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dirty="0" smtClean="0">
                <a:solidFill>
                  <a:schemeClr val="tx2"/>
                </a:solidFill>
              </a:rPr>
              <a:t>ADA protects only qualified individuals who have a “disability.”</a:t>
            </a:r>
          </a:p>
          <a:p>
            <a:pPr marL="457200" indent="-457200" algn="l">
              <a:buFont typeface="Arial" panose="020B0604020202020204" pitchFamily="34" charset="0"/>
              <a:buChar char="•"/>
            </a:pPr>
            <a:r>
              <a:rPr lang="en-US" dirty="0" smtClean="0">
                <a:solidFill>
                  <a:schemeClr val="tx2"/>
                </a:solidFill>
              </a:rPr>
              <a:t>The meaning of “disability” under the ADA is specific to that statute. </a:t>
            </a:r>
            <a:endParaRPr lang="en-US" dirty="0">
              <a:solidFill>
                <a:schemeClr val="tx2"/>
              </a:solidFill>
            </a:endParaRPr>
          </a:p>
          <a:p>
            <a:pPr marL="914400" lvl="1" indent="-457200" algn="l">
              <a:buFont typeface="Arial" panose="020B0604020202020204" pitchFamily="34" charset="0"/>
              <a:buChar char="•"/>
            </a:pPr>
            <a:r>
              <a:rPr lang="en-US" dirty="0" smtClean="0">
                <a:solidFill>
                  <a:schemeClr val="tx2"/>
                </a:solidFill>
              </a:rPr>
              <a:t>Different than disability for workers’ comp</a:t>
            </a:r>
          </a:p>
          <a:p>
            <a:pPr marL="914400" lvl="1" indent="-457200" algn="l">
              <a:buFont typeface="Arial" panose="020B0604020202020204" pitchFamily="34" charset="0"/>
              <a:buChar char="•"/>
            </a:pPr>
            <a:r>
              <a:rPr lang="en-US" dirty="0" smtClean="0">
                <a:solidFill>
                  <a:schemeClr val="tx2"/>
                </a:solidFill>
              </a:rPr>
              <a:t>Different than disability for social security</a:t>
            </a:r>
          </a:p>
          <a:p>
            <a:pPr marL="914400" lvl="1" indent="-457200" algn="l">
              <a:buFont typeface="Arial" panose="020B0604020202020204" pitchFamily="34" charset="0"/>
              <a:buChar char="•"/>
            </a:pPr>
            <a:r>
              <a:rPr lang="en-US" dirty="0" smtClean="0">
                <a:solidFill>
                  <a:schemeClr val="tx2"/>
                </a:solidFill>
              </a:rPr>
              <a:t>Different than disability for disability insurance</a:t>
            </a:r>
          </a:p>
        </p:txBody>
      </p:sp>
      <p:sp>
        <p:nvSpPr>
          <p:cNvPr id="5" name="TextBox 4"/>
          <p:cNvSpPr txBox="1"/>
          <p:nvPr/>
        </p:nvSpPr>
        <p:spPr>
          <a:xfrm>
            <a:off x="1295400" y="1828800"/>
            <a:ext cx="6934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79083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Rule of Construction #8</a:t>
            </a:r>
          </a:p>
          <a:p>
            <a:pPr algn="l"/>
            <a:endParaRPr lang="en-US" sz="2800" dirty="0" smtClean="0">
              <a:solidFill>
                <a:schemeClr val="tx2"/>
              </a:solidFill>
            </a:endParaRPr>
          </a:p>
          <a:p>
            <a:pPr algn="l"/>
            <a:r>
              <a:rPr lang="en-US" sz="2800" dirty="0">
                <a:solidFill>
                  <a:schemeClr val="tx2"/>
                </a:solidFill>
              </a:rPr>
              <a:t>“An impairment that substantially limits one major life activity need not substantially limit </a:t>
            </a:r>
            <a:r>
              <a:rPr lang="en-US" sz="2800" dirty="0" smtClean="0">
                <a:solidFill>
                  <a:schemeClr val="tx2"/>
                </a:solidFill>
              </a:rPr>
              <a:t>other major </a:t>
            </a:r>
            <a:r>
              <a:rPr lang="en-US" sz="2800" dirty="0">
                <a:solidFill>
                  <a:schemeClr val="tx2"/>
                </a:solidFill>
              </a:rPr>
              <a:t>life activities in order to be considered a substantially limiting impairment</a:t>
            </a:r>
            <a:r>
              <a:rPr lang="en-US" sz="2800" dirty="0" smtClean="0">
                <a:solidFill>
                  <a:schemeClr val="tx2"/>
                </a:solidFill>
              </a:rPr>
              <a:t>.”</a:t>
            </a:r>
          </a:p>
        </p:txBody>
      </p:sp>
    </p:spTree>
    <p:extLst>
      <p:ext uri="{BB962C8B-B14F-4D97-AF65-F5344CB8AC3E}">
        <p14:creationId xmlns:p14="http://schemas.microsoft.com/office/powerpoint/2010/main" val="448423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Rule of Construction #9</a:t>
            </a:r>
          </a:p>
          <a:p>
            <a:pPr algn="l"/>
            <a:endParaRPr lang="en-US" sz="2800" dirty="0" smtClean="0">
              <a:solidFill>
                <a:schemeClr val="tx2"/>
              </a:solidFill>
            </a:endParaRPr>
          </a:p>
          <a:p>
            <a:pPr algn="l"/>
            <a:r>
              <a:rPr lang="en-US" sz="2800" dirty="0">
                <a:solidFill>
                  <a:schemeClr val="tx2"/>
                </a:solidFill>
              </a:rPr>
              <a:t>“The six-month </a:t>
            </a:r>
            <a:r>
              <a:rPr lang="en-US" sz="2800" dirty="0" smtClean="0">
                <a:solidFill>
                  <a:schemeClr val="tx2"/>
                </a:solidFill>
              </a:rPr>
              <a:t>‘transitory’ </a:t>
            </a:r>
            <a:r>
              <a:rPr lang="en-US" sz="2800" dirty="0">
                <a:solidFill>
                  <a:schemeClr val="tx2"/>
                </a:solidFill>
              </a:rPr>
              <a:t>part of the </a:t>
            </a:r>
            <a:r>
              <a:rPr lang="en-US" sz="2800" dirty="0" smtClean="0">
                <a:solidFill>
                  <a:schemeClr val="tx2"/>
                </a:solidFill>
              </a:rPr>
              <a:t>‘transitory </a:t>
            </a:r>
            <a:r>
              <a:rPr lang="en-US" sz="2800" dirty="0">
                <a:solidFill>
                  <a:schemeClr val="tx2"/>
                </a:solidFill>
              </a:rPr>
              <a:t>and </a:t>
            </a:r>
            <a:r>
              <a:rPr lang="en-US" sz="2800" dirty="0" smtClean="0">
                <a:solidFill>
                  <a:schemeClr val="tx2"/>
                </a:solidFill>
              </a:rPr>
              <a:t>minor’ </a:t>
            </a:r>
            <a:r>
              <a:rPr lang="en-US" sz="2800" dirty="0">
                <a:solidFill>
                  <a:schemeClr val="tx2"/>
                </a:solidFill>
              </a:rPr>
              <a:t>exception to </a:t>
            </a:r>
            <a:r>
              <a:rPr lang="en-US" sz="2800" dirty="0" smtClean="0">
                <a:solidFill>
                  <a:schemeClr val="tx2"/>
                </a:solidFill>
              </a:rPr>
              <a:t>‘regarded as’ </a:t>
            </a:r>
            <a:r>
              <a:rPr lang="en-US" sz="2800" dirty="0">
                <a:solidFill>
                  <a:schemeClr val="tx2"/>
                </a:solidFill>
              </a:rPr>
              <a:t>coverage </a:t>
            </a:r>
            <a:r>
              <a:rPr lang="en-US" sz="2800" dirty="0" smtClean="0">
                <a:solidFill>
                  <a:schemeClr val="tx2"/>
                </a:solidFill>
              </a:rPr>
              <a:t>in § </a:t>
            </a:r>
            <a:r>
              <a:rPr lang="en-US" sz="2800" dirty="0">
                <a:solidFill>
                  <a:schemeClr val="tx2"/>
                </a:solidFill>
              </a:rPr>
              <a:t>1630.15(f) does not apply to the definition of </a:t>
            </a:r>
            <a:r>
              <a:rPr lang="en-US" sz="2800" dirty="0" smtClean="0">
                <a:solidFill>
                  <a:schemeClr val="tx2"/>
                </a:solidFill>
              </a:rPr>
              <a:t>‘disability’ </a:t>
            </a:r>
            <a:r>
              <a:rPr lang="en-US" sz="2800" dirty="0">
                <a:solidFill>
                  <a:schemeClr val="tx2"/>
                </a:solidFill>
              </a:rPr>
              <a:t>under paragraphs (g)(1)(</a:t>
            </a:r>
            <a:r>
              <a:rPr lang="en-US" sz="2800" dirty="0" err="1">
                <a:solidFill>
                  <a:schemeClr val="tx2"/>
                </a:solidFill>
              </a:rPr>
              <a:t>i</a:t>
            </a:r>
            <a:r>
              <a:rPr lang="en-US" sz="2800" dirty="0">
                <a:solidFill>
                  <a:schemeClr val="tx2"/>
                </a:solidFill>
              </a:rPr>
              <a:t>) (the </a:t>
            </a:r>
            <a:r>
              <a:rPr lang="en-US" sz="2800" dirty="0" smtClean="0">
                <a:solidFill>
                  <a:schemeClr val="tx2"/>
                </a:solidFill>
              </a:rPr>
              <a:t>‘actual disability’ </a:t>
            </a:r>
            <a:r>
              <a:rPr lang="en-US" sz="2800" dirty="0">
                <a:solidFill>
                  <a:schemeClr val="tx2"/>
                </a:solidFill>
              </a:rPr>
              <a:t>prong) or (g)(1)(ii) (the </a:t>
            </a:r>
            <a:r>
              <a:rPr lang="en-US" sz="2800" dirty="0" smtClean="0">
                <a:solidFill>
                  <a:schemeClr val="tx2"/>
                </a:solidFill>
              </a:rPr>
              <a:t>‘record of’ </a:t>
            </a:r>
            <a:r>
              <a:rPr lang="en-US" sz="2800" dirty="0">
                <a:solidFill>
                  <a:schemeClr val="tx2"/>
                </a:solidFill>
              </a:rPr>
              <a:t>prong) of this section. The effects of an impairment </a:t>
            </a:r>
            <a:r>
              <a:rPr lang="en-US" sz="2800" dirty="0" smtClean="0">
                <a:solidFill>
                  <a:schemeClr val="tx2"/>
                </a:solidFill>
              </a:rPr>
              <a:t>lasting or </a:t>
            </a:r>
            <a:r>
              <a:rPr lang="en-US" sz="2800" dirty="0">
                <a:solidFill>
                  <a:schemeClr val="tx2"/>
                </a:solidFill>
              </a:rPr>
              <a:t>expected to last fewer than six months can be substantially limiting within the meaning of </a:t>
            </a:r>
            <a:r>
              <a:rPr lang="en-US" sz="2800" dirty="0" smtClean="0">
                <a:solidFill>
                  <a:schemeClr val="tx2"/>
                </a:solidFill>
              </a:rPr>
              <a:t>this section.”</a:t>
            </a:r>
          </a:p>
        </p:txBody>
      </p:sp>
    </p:spTree>
    <p:extLst>
      <p:ext uri="{BB962C8B-B14F-4D97-AF65-F5344CB8AC3E}">
        <p14:creationId xmlns:p14="http://schemas.microsoft.com/office/powerpoint/2010/main" val="1871426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Examples from the New Regs</a:t>
            </a:r>
            <a:endParaRPr lang="en-US" sz="2800" dirty="0">
              <a:solidFill>
                <a:schemeClr val="tx2"/>
              </a:solidFill>
            </a:endParaRPr>
          </a:p>
          <a:p>
            <a:pPr marL="914400" lvl="1" indent="-457200" algn="l">
              <a:buFont typeface="Arial" panose="020B0604020202020204" pitchFamily="34" charset="0"/>
              <a:buChar char="•"/>
            </a:pPr>
            <a:r>
              <a:rPr lang="en-US" sz="2400" dirty="0" smtClean="0">
                <a:solidFill>
                  <a:schemeClr val="tx2"/>
                </a:solidFill>
              </a:rPr>
              <a:t>Deafness </a:t>
            </a:r>
            <a:r>
              <a:rPr lang="en-US" sz="2400" dirty="0">
                <a:solidFill>
                  <a:schemeClr val="tx2"/>
                </a:solidFill>
              </a:rPr>
              <a:t>substantially limits </a:t>
            </a:r>
            <a:r>
              <a:rPr lang="en-US" sz="2400" dirty="0" smtClean="0">
                <a:solidFill>
                  <a:schemeClr val="tx2"/>
                </a:solidFill>
              </a:rPr>
              <a:t>hearing</a:t>
            </a:r>
          </a:p>
          <a:p>
            <a:pPr marL="914400" lvl="1" indent="-457200" algn="l">
              <a:buFont typeface="Arial" panose="020B0604020202020204" pitchFamily="34" charset="0"/>
              <a:buChar char="•"/>
            </a:pPr>
            <a:r>
              <a:rPr lang="en-US" sz="2400" dirty="0" smtClean="0">
                <a:solidFill>
                  <a:schemeClr val="tx2"/>
                </a:solidFill>
              </a:rPr>
              <a:t>Blindness substantially limits seeing</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intellectual disability (formerly termed mental retardation) substantially limits </a:t>
            </a:r>
            <a:r>
              <a:rPr lang="en-US" sz="2400" dirty="0" smtClean="0">
                <a:solidFill>
                  <a:schemeClr val="tx2"/>
                </a:solidFill>
              </a:rPr>
              <a:t>brain function</a:t>
            </a:r>
          </a:p>
          <a:p>
            <a:pPr marL="914400" lvl="1" indent="-457200" algn="l">
              <a:buFont typeface="Arial" panose="020B0604020202020204" pitchFamily="34" charset="0"/>
              <a:buChar char="•"/>
            </a:pPr>
            <a:r>
              <a:rPr lang="en-US" sz="2400" dirty="0" smtClean="0">
                <a:solidFill>
                  <a:schemeClr val="tx2"/>
                </a:solidFill>
              </a:rPr>
              <a:t>Partially </a:t>
            </a:r>
            <a:r>
              <a:rPr lang="en-US" sz="2400" dirty="0">
                <a:solidFill>
                  <a:schemeClr val="tx2"/>
                </a:solidFill>
              </a:rPr>
              <a:t>or completely missing limbs or mobility impairments requiring the use of a </a:t>
            </a:r>
            <a:r>
              <a:rPr lang="en-US" sz="2400" dirty="0" smtClean="0">
                <a:solidFill>
                  <a:schemeClr val="tx2"/>
                </a:solidFill>
              </a:rPr>
              <a:t>wheelchair substantially </a:t>
            </a:r>
            <a:r>
              <a:rPr lang="en-US" sz="2400" dirty="0">
                <a:solidFill>
                  <a:schemeClr val="tx2"/>
                </a:solidFill>
              </a:rPr>
              <a:t>limit musculoskeletal </a:t>
            </a:r>
            <a:r>
              <a:rPr lang="en-US" sz="2400" dirty="0" smtClean="0">
                <a:solidFill>
                  <a:schemeClr val="tx2"/>
                </a:solidFill>
              </a:rPr>
              <a:t>function</a:t>
            </a:r>
          </a:p>
          <a:p>
            <a:pPr marL="914400" lvl="1" indent="-457200" algn="l">
              <a:buFont typeface="Arial" panose="020B0604020202020204" pitchFamily="34" charset="0"/>
              <a:buChar char="•"/>
            </a:pPr>
            <a:r>
              <a:rPr lang="en-US" sz="2400" dirty="0" smtClean="0">
                <a:solidFill>
                  <a:schemeClr val="tx2"/>
                </a:solidFill>
              </a:rPr>
              <a:t>Autism </a:t>
            </a:r>
            <a:r>
              <a:rPr lang="en-US" sz="2400" dirty="0">
                <a:solidFill>
                  <a:schemeClr val="tx2"/>
                </a:solidFill>
              </a:rPr>
              <a:t>substantially limits brain function</a:t>
            </a:r>
            <a:endParaRPr lang="en-US" sz="2400" dirty="0" smtClean="0">
              <a:solidFill>
                <a:schemeClr val="tx2"/>
              </a:solidFill>
            </a:endParaRPr>
          </a:p>
        </p:txBody>
      </p:sp>
    </p:spTree>
    <p:extLst>
      <p:ext uri="{BB962C8B-B14F-4D97-AF65-F5344CB8AC3E}">
        <p14:creationId xmlns:p14="http://schemas.microsoft.com/office/powerpoint/2010/main" val="2415127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Substantially Limits - Examples from the New Regs</a:t>
            </a:r>
            <a:endParaRPr lang="en-US" sz="2800" dirty="0">
              <a:solidFill>
                <a:schemeClr val="tx2"/>
              </a:solidFill>
            </a:endParaRPr>
          </a:p>
          <a:p>
            <a:pPr marL="914400" lvl="1" indent="-457200" algn="l">
              <a:buFont typeface="Arial" panose="020B0604020202020204" pitchFamily="34" charset="0"/>
              <a:buChar char="•"/>
            </a:pPr>
            <a:r>
              <a:rPr lang="en-US" sz="2400" dirty="0" smtClean="0">
                <a:solidFill>
                  <a:schemeClr val="tx2"/>
                </a:solidFill>
              </a:rPr>
              <a:t>Cancer substantially </a:t>
            </a:r>
            <a:r>
              <a:rPr lang="en-US" sz="2400" dirty="0">
                <a:solidFill>
                  <a:schemeClr val="tx2"/>
                </a:solidFill>
              </a:rPr>
              <a:t>limits normal cell </a:t>
            </a:r>
            <a:r>
              <a:rPr lang="en-US" sz="2400" dirty="0" smtClean="0">
                <a:solidFill>
                  <a:schemeClr val="tx2"/>
                </a:solidFill>
              </a:rPr>
              <a:t>growth</a:t>
            </a:r>
          </a:p>
          <a:p>
            <a:pPr marL="914400" lvl="1" indent="-457200" algn="l">
              <a:buFont typeface="Arial" panose="020B0604020202020204" pitchFamily="34" charset="0"/>
              <a:buChar char="•"/>
            </a:pPr>
            <a:r>
              <a:rPr lang="en-US" sz="2400" dirty="0" smtClean="0">
                <a:solidFill>
                  <a:schemeClr val="tx2"/>
                </a:solidFill>
              </a:rPr>
              <a:t>Cerebral </a:t>
            </a:r>
            <a:r>
              <a:rPr lang="en-US" sz="2400" dirty="0">
                <a:solidFill>
                  <a:schemeClr val="tx2"/>
                </a:solidFill>
              </a:rPr>
              <a:t>palsy substantially limits brain </a:t>
            </a:r>
            <a:r>
              <a:rPr lang="en-US" sz="2400" dirty="0" smtClean="0">
                <a:solidFill>
                  <a:schemeClr val="tx2"/>
                </a:solidFill>
              </a:rPr>
              <a:t>function</a:t>
            </a:r>
          </a:p>
          <a:p>
            <a:pPr marL="914400" lvl="1" indent="-457200" algn="l">
              <a:buFont typeface="Arial" panose="020B0604020202020204" pitchFamily="34" charset="0"/>
              <a:buChar char="•"/>
            </a:pPr>
            <a:r>
              <a:rPr lang="en-US" sz="2400" dirty="0" smtClean="0">
                <a:solidFill>
                  <a:schemeClr val="tx2"/>
                </a:solidFill>
              </a:rPr>
              <a:t>Diabetes substantially </a:t>
            </a:r>
            <a:r>
              <a:rPr lang="en-US" sz="2400" dirty="0">
                <a:solidFill>
                  <a:schemeClr val="tx2"/>
                </a:solidFill>
              </a:rPr>
              <a:t>limits endocrine </a:t>
            </a:r>
            <a:r>
              <a:rPr lang="en-US" sz="2400" dirty="0" smtClean="0">
                <a:solidFill>
                  <a:schemeClr val="tx2"/>
                </a:solidFill>
              </a:rPr>
              <a:t>function</a:t>
            </a:r>
          </a:p>
          <a:p>
            <a:pPr marL="914400" lvl="1" indent="-457200" algn="l">
              <a:buFont typeface="Arial" panose="020B0604020202020204" pitchFamily="34" charset="0"/>
              <a:buChar char="•"/>
            </a:pPr>
            <a:r>
              <a:rPr lang="en-US" sz="2400" dirty="0" smtClean="0">
                <a:solidFill>
                  <a:schemeClr val="tx2"/>
                </a:solidFill>
              </a:rPr>
              <a:t>Epilepsy </a:t>
            </a:r>
            <a:r>
              <a:rPr lang="en-US" sz="2400" dirty="0">
                <a:solidFill>
                  <a:schemeClr val="tx2"/>
                </a:solidFill>
              </a:rPr>
              <a:t>substantially limits neurological </a:t>
            </a:r>
            <a:r>
              <a:rPr lang="en-US" sz="2400" dirty="0" smtClean="0">
                <a:solidFill>
                  <a:schemeClr val="tx2"/>
                </a:solidFill>
              </a:rPr>
              <a:t>function</a:t>
            </a:r>
          </a:p>
          <a:p>
            <a:pPr marL="914400" lvl="1" indent="-457200" algn="l">
              <a:buFont typeface="Arial" panose="020B0604020202020204" pitchFamily="34" charset="0"/>
              <a:buChar char="•"/>
            </a:pPr>
            <a:r>
              <a:rPr lang="en-US" sz="2400" dirty="0">
                <a:solidFill>
                  <a:schemeClr val="tx2"/>
                </a:solidFill>
              </a:rPr>
              <a:t>Human Immunodeficiency Virus (HIV) infection substantially limits immune </a:t>
            </a:r>
            <a:r>
              <a:rPr lang="en-US" sz="2400" dirty="0" smtClean="0">
                <a:solidFill>
                  <a:schemeClr val="tx2"/>
                </a:solidFill>
              </a:rPr>
              <a:t>function</a:t>
            </a:r>
          </a:p>
          <a:p>
            <a:pPr marL="914400" lvl="1" indent="-457200" algn="l">
              <a:buFont typeface="Arial" panose="020B0604020202020204" pitchFamily="34" charset="0"/>
              <a:buChar char="•"/>
            </a:pPr>
            <a:r>
              <a:rPr lang="en-US" sz="2400" dirty="0" smtClean="0">
                <a:solidFill>
                  <a:schemeClr val="tx2"/>
                </a:solidFill>
              </a:rPr>
              <a:t>Multiple sclerosis substantially </a:t>
            </a:r>
            <a:r>
              <a:rPr lang="en-US" sz="2400" dirty="0">
                <a:solidFill>
                  <a:schemeClr val="tx2"/>
                </a:solidFill>
              </a:rPr>
              <a:t>limits neurological </a:t>
            </a:r>
            <a:r>
              <a:rPr lang="en-US" sz="2400" dirty="0" smtClean="0">
                <a:solidFill>
                  <a:schemeClr val="tx2"/>
                </a:solidFill>
              </a:rPr>
              <a:t>function</a:t>
            </a:r>
          </a:p>
          <a:p>
            <a:pPr marL="914400" lvl="1" indent="-457200" algn="l">
              <a:buFont typeface="Arial" panose="020B0604020202020204" pitchFamily="34" charset="0"/>
              <a:buChar char="•"/>
            </a:pPr>
            <a:r>
              <a:rPr lang="en-US" sz="2400" dirty="0" smtClean="0">
                <a:solidFill>
                  <a:schemeClr val="tx2"/>
                </a:solidFill>
              </a:rPr>
              <a:t>Muscular </a:t>
            </a:r>
            <a:r>
              <a:rPr lang="en-US" sz="2400" dirty="0">
                <a:solidFill>
                  <a:schemeClr val="tx2"/>
                </a:solidFill>
              </a:rPr>
              <a:t>dystrophy substantially limits neurological function</a:t>
            </a:r>
            <a:endParaRPr lang="en-US" sz="2400" dirty="0" smtClean="0">
              <a:solidFill>
                <a:schemeClr val="tx2"/>
              </a:solidFill>
            </a:endParaRPr>
          </a:p>
        </p:txBody>
      </p:sp>
    </p:spTree>
    <p:extLst>
      <p:ext uri="{BB962C8B-B14F-4D97-AF65-F5344CB8AC3E}">
        <p14:creationId xmlns:p14="http://schemas.microsoft.com/office/powerpoint/2010/main" val="2953005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Substantially Limits - Examples from the New Regs</a:t>
            </a:r>
            <a:endParaRPr lang="en-US" sz="2800" dirty="0">
              <a:solidFill>
                <a:schemeClr val="tx2"/>
              </a:solidFill>
            </a:endParaRPr>
          </a:p>
          <a:p>
            <a:pPr marL="914400" lvl="1" indent="-457200" algn="l">
              <a:buFont typeface="Arial" panose="020B0604020202020204" pitchFamily="34" charset="0"/>
              <a:buChar char="•"/>
            </a:pPr>
            <a:r>
              <a:rPr lang="en-US" sz="2400" dirty="0" smtClean="0">
                <a:solidFill>
                  <a:schemeClr val="tx2"/>
                </a:solidFill>
              </a:rPr>
              <a:t>Major </a:t>
            </a:r>
            <a:r>
              <a:rPr lang="en-US" sz="2400" dirty="0">
                <a:solidFill>
                  <a:schemeClr val="tx2"/>
                </a:solidFill>
              </a:rPr>
              <a:t>depressive </a:t>
            </a:r>
            <a:r>
              <a:rPr lang="en-US" sz="2400" dirty="0" smtClean="0">
                <a:solidFill>
                  <a:schemeClr val="tx2"/>
                </a:solidFill>
              </a:rPr>
              <a:t>disorder substantially limits </a:t>
            </a:r>
            <a:r>
              <a:rPr lang="en-US" sz="2400" dirty="0">
                <a:solidFill>
                  <a:schemeClr val="tx2"/>
                </a:solidFill>
              </a:rPr>
              <a:t>brain </a:t>
            </a:r>
            <a:r>
              <a:rPr lang="en-US" sz="2400" dirty="0" smtClean="0">
                <a:solidFill>
                  <a:schemeClr val="tx2"/>
                </a:solidFill>
              </a:rPr>
              <a:t>function</a:t>
            </a:r>
            <a:endParaRPr lang="en-US" sz="2400" dirty="0">
              <a:solidFill>
                <a:schemeClr val="tx2"/>
              </a:solidFill>
            </a:endParaRPr>
          </a:p>
          <a:p>
            <a:pPr marL="914400" lvl="1" indent="-457200" algn="l">
              <a:buFont typeface="Arial" panose="020B0604020202020204" pitchFamily="34" charset="0"/>
              <a:buChar char="•"/>
            </a:pPr>
            <a:r>
              <a:rPr lang="en-US" sz="2400" dirty="0">
                <a:solidFill>
                  <a:schemeClr val="tx2"/>
                </a:solidFill>
              </a:rPr>
              <a:t>Bipolar disorder substantially </a:t>
            </a:r>
            <a:r>
              <a:rPr lang="en-US" sz="2400" dirty="0" smtClean="0">
                <a:solidFill>
                  <a:schemeClr val="tx2"/>
                </a:solidFill>
              </a:rPr>
              <a:t>limits </a:t>
            </a:r>
            <a:r>
              <a:rPr lang="en-US" sz="2400" dirty="0">
                <a:solidFill>
                  <a:schemeClr val="tx2"/>
                </a:solidFill>
              </a:rPr>
              <a:t>brain </a:t>
            </a:r>
            <a:r>
              <a:rPr lang="en-US" sz="2400" dirty="0" smtClean="0">
                <a:solidFill>
                  <a:schemeClr val="tx2"/>
                </a:solidFill>
              </a:rPr>
              <a:t>function</a:t>
            </a:r>
            <a:endParaRPr lang="en-US" sz="2400" dirty="0">
              <a:solidFill>
                <a:schemeClr val="tx2"/>
              </a:solidFill>
            </a:endParaRPr>
          </a:p>
          <a:p>
            <a:pPr marL="914400" lvl="1" indent="-457200" algn="l">
              <a:buFont typeface="Arial" panose="020B0604020202020204" pitchFamily="34" charset="0"/>
              <a:buChar char="•"/>
            </a:pPr>
            <a:r>
              <a:rPr lang="en-US" sz="2400" dirty="0" smtClean="0">
                <a:solidFill>
                  <a:schemeClr val="tx2"/>
                </a:solidFill>
              </a:rPr>
              <a:t>Post-traumatic </a:t>
            </a:r>
            <a:r>
              <a:rPr lang="en-US" sz="2400" dirty="0">
                <a:solidFill>
                  <a:schemeClr val="tx2"/>
                </a:solidFill>
              </a:rPr>
              <a:t>stress </a:t>
            </a:r>
            <a:r>
              <a:rPr lang="en-US" sz="2400" dirty="0" smtClean="0">
                <a:solidFill>
                  <a:schemeClr val="tx2"/>
                </a:solidFill>
              </a:rPr>
              <a:t>disorder substantially limits </a:t>
            </a:r>
            <a:r>
              <a:rPr lang="en-US" sz="2400" dirty="0">
                <a:solidFill>
                  <a:schemeClr val="tx2"/>
                </a:solidFill>
              </a:rPr>
              <a:t>brain </a:t>
            </a:r>
            <a:r>
              <a:rPr lang="en-US" sz="2400" dirty="0" smtClean="0">
                <a:solidFill>
                  <a:schemeClr val="tx2"/>
                </a:solidFill>
              </a:rPr>
              <a:t>function</a:t>
            </a:r>
            <a:endParaRPr lang="en-US" sz="2400" dirty="0">
              <a:solidFill>
                <a:schemeClr val="tx2"/>
              </a:solidFill>
            </a:endParaRPr>
          </a:p>
          <a:p>
            <a:pPr marL="914400" lvl="1" indent="-457200" algn="l">
              <a:buFont typeface="Arial" panose="020B0604020202020204" pitchFamily="34" charset="0"/>
              <a:buChar char="•"/>
            </a:pPr>
            <a:r>
              <a:rPr lang="en-US" sz="2400" dirty="0" smtClean="0">
                <a:solidFill>
                  <a:schemeClr val="tx2"/>
                </a:solidFill>
              </a:rPr>
              <a:t>Obsessive compulsive disorder substantially limits </a:t>
            </a:r>
            <a:r>
              <a:rPr lang="en-US" sz="2400" dirty="0">
                <a:solidFill>
                  <a:schemeClr val="tx2"/>
                </a:solidFill>
              </a:rPr>
              <a:t>brain </a:t>
            </a:r>
            <a:r>
              <a:rPr lang="en-US" sz="2400" dirty="0" smtClean="0">
                <a:solidFill>
                  <a:schemeClr val="tx2"/>
                </a:solidFill>
              </a:rPr>
              <a:t>function</a:t>
            </a:r>
            <a:endParaRPr lang="en-US" sz="2400" dirty="0">
              <a:solidFill>
                <a:schemeClr val="tx2"/>
              </a:solidFill>
            </a:endParaRPr>
          </a:p>
          <a:p>
            <a:pPr marL="914400" lvl="1" indent="-457200" algn="l">
              <a:buFont typeface="Arial" panose="020B0604020202020204" pitchFamily="34" charset="0"/>
              <a:buChar char="•"/>
            </a:pPr>
            <a:r>
              <a:rPr lang="en-US" sz="2400" dirty="0" smtClean="0">
                <a:solidFill>
                  <a:schemeClr val="tx2"/>
                </a:solidFill>
              </a:rPr>
              <a:t>Schizophrenia </a:t>
            </a:r>
            <a:r>
              <a:rPr lang="en-US" sz="2400" dirty="0">
                <a:solidFill>
                  <a:schemeClr val="tx2"/>
                </a:solidFill>
              </a:rPr>
              <a:t>substantially </a:t>
            </a:r>
            <a:r>
              <a:rPr lang="en-US" sz="2400" dirty="0" smtClean="0">
                <a:solidFill>
                  <a:schemeClr val="tx2"/>
                </a:solidFill>
              </a:rPr>
              <a:t>limits </a:t>
            </a:r>
            <a:r>
              <a:rPr lang="en-US" sz="2400" dirty="0">
                <a:solidFill>
                  <a:schemeClr val="tx2"/>
                </a:solidFill>
              </a:rPr>
              <a:t>brain </a:t>
            </a:r>
            <a:r>
              <a:rPr lang="en-US" sz="2400" dirty="0" smtClean="0">
                <a:solidFill>
                  <a:schemeClr val="tx2"/>
                </a:solidFill>
              </a:rPr>
              <a:t>function</a:t>
            </a:r>
          </a:p>
        </p:txBody>
      </p:sp>
    </p:spTree>
    <p:extLst>
      <p:ext uri="{BB962C8B-B14F-4D97-AF65-F5344CB8AC3E}">
        <p14:creationId xmlns:p14="http://schemas.microsoft.com/office/powerpoint/2010/main" val="1080290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Substantially Limits - Under the New Regs</a:t>
            </a:r>
          </a:p>
          <a:p>
            <a:pPr marL="914400" lvl="1" indent="-457200" algn="l">
              <a:buFont typeface="Arial" panose="020B0604020202020204" pitchFamily="34" charset="0"/>
              <a:buChar char="•"/>
            </a:pPr>
            <a:r>
              <a:rPr lang="en-US" sz="2400" dirty="0" smtClean="0">
                <a:solidFill>
                  <a:schemeClr val="tx2"/>
                </a:solidFill>
              </a:rPr>
              <a:t>For conditions which are not clearly disabilities, the </a:t>
            </a:r>
            <a:r>
              <a:rPr lang="en-US" sz="2400" dirty="0">
                <a:solidFill>
                  <a:schemeClr val="tx2"/>
                </a:solidFill>
              </a:rPr>
              <a:t>new regulations </a:t>
            </a:r>
            <a:r>
              <a:rPr lang="en-US" sz="2400" dirty="0" smtClean="0">
                <a:solidFill>
                  <a:schemeClr val="tx2"/>
                </a:solidFill>
              </a:rPr>
              <a:t>“it </a:t>
            </a:r>
            <a:r>
              <a:rPr lang="en-US" sz="2400" dirty="0">
                <a:solidFill>
                  <a:schemeClr val="tx2"/>
                </a:solidFill>
              </a:rPr>
              <a:t>may be useful </a:t>
            </a:r>
            <a:r>
              <a:rPr lang="en-US" sz="2400" dirty="0" smtClean="0">
                <a:solidFill>
                  <a:schemeClr val="tx2"/>
                </a:solidFill>
              </a:rPr>
              <a:t>in appropriate </a:t>
            </a:r>
            <a:r>
              <a:rPr lang="en-US" sz="2400" dirty="0">
                <a:solidFill>
                  <a:schemeClr val="tx2"/>
                </a:solidFill>
              </a:rPr>
              <a:t>cases to consider, as compared to most people in the general population, the </a:t>
            </a:r>
            <a:r>
              <a:rPr lang="en-US" sz="2400" dirty="0" smtClean="0">
                <a:solidFill>
                  <a:schemeClr val="tx2"/>
                </a:solidFill>
              </a:rPr>
              <a:t>condition under </a:t>
            </a:r>
            <a:r>
              <a:rPr lang="en-US" sz="2400" dirty="0">
                <a:solidFill>
                  <a:schemeClr val="tx2"/>
                </a:solidFill>
              </a:rPr>
              <a:t>which the individual performs the major life activity; the manner in which the individual </a:t>
            </a:r>
            <a:r>
              <a:rPr lang="en-US" sz="2400" dirty="0" smtClean="0">
                <a:solidFill>
                  <a:schemeClr val="tx2"/>
                </a:solidFill>
              </a:rPr>
              <a:t>performs the </a:t>
            </a:r>
            <a:r>
              <a:rPr lang="en-US" sz="2400" dirty="0">
                <a:solidFill>
                  <a:schemeClr val="tx2"/>
                </a:solidFill>
              </a:rPr>
              <a:t>major life activity; and/or the duration of time it takes the individual to perform the major life activity</a:t>
            </a:r>
            <a:r>
              <a:rPr lang="en-US" sz="2400" dirty="0" smtClean="0">
                <a:solidFill>
                  <a:schemeClr val="tx2"/>
                </a:solidFill>
              </a:rPr>
              <a:t>, or </a:t>
            </a:r>
            <a:r>
              <a:rPr lang="en-US" sz="2400" dirty="0">
                <a:solidFill>
                  <a:schemeClr val="tx2"/>
                </a:solidFill>
              </a:rPr>
              <a:t>for which the individual can perform the major life activity</a:t>
            </a:r>
            <a:r>
              <a:rPr lang="en-US" sz="2400" dirty="0" smtClean="0">
                <a:solidFill>
                  <a:schemeClr val="tx2"/>
                </a:solidFill>
              </a:rPr>
              <a:t>.”</a:t>
            </a:r>
            <a:endParaRPr lang="en-US" sz="2400" dirty="0">
              <a:solidFill>
                <a:schemeClr val="tx2"/>
              </a:solidFill>
            </a:endParaRPr>
          </a:p>
        </p:txBody>
      </p:sp>
    </p:spTree>
    <p:extLst>
      <p:ext uri="{BB962C8B-B14F-4D97-AF65-F5344CB8AC3E}">
        <p14:creationId xmlns:p14="http://schemas.microsoft.com/office/powerpoint/2010/main" val="7004821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Substantially Limits - Under the New Regs</a:t>
            </a:r>
          </a:p>
          <a:p>
            <a:pPr marL="914400" lvl="1" indent="-457200" algn="l">
              <a:buFont typeface="Arial" panose="020B0604020202020204" pitchFamily="34" charset="0"/>
              <a:buChar char="•"/>
            </a:pPr>
            <a:r>
              <a:rPr lang="en-US" sz="2400" dirty="0">
                <a:solidFill>
                  <a:schemeClr val="tx2"/>
                </a:solidFill>
              </a:rPr>
              <a:t>Consideration of facts such as condition, manner, or duration may include, among other </a:t>
            </a:r>
            <a:r>
              <a:rPr lang="en-US" sz="2400" dirty="0" smtClean="0">
                <a:solidFill>
                  <a:schemeClr val="tx2"/>
                </a:solidFill>
              </a:rPr>
              <a:t>things</a:t>
            </a:r>
            <a:r>
              <a:rPr lang="en-US" sz="2400" dirty="0">
                <a:solidFill>
                  <a:schemeClr val="tx2"/>
                </a:solidFill>
              </a:rPr>
              <a:t>:</a:t>
            </a:r>
            <a:endParaRPr lang="en-US" sz="2400" dirty="0" smtClean="0">
              <a:solidFill>
                <a:schemeClr val="tx2"/>
              </a:solidFill>
            </a:endParaRPr>
          </a:p>
          <a:p>
            <a:pPr marL="1371600" lvl="2" indent="-457200" algn="l">
              <a:buFont typeface="Arial" panose="020B0604020202020204" pitchFamily="34" charset="0"/>
              <a:buChar char="•"/>
            </a:pPr>
            <a:r>
              <a:rPr lang="en-US" dirty="0" smtClean="0">
                <a:solidFill>
                  <a:schemeClr val="tx2"/>
                </a:solidFill>
              </a:rPr>
              <a:t>consideration of </a:t>
            </a:r>
            <a:r>
              <a:rPr lang="en-US" dirty="0">
                <a:solidFill>
                  <a:schemeClr val="tx2"/>
                </a:solidFill>
              </a:rPr>
              <a:t>the difficulty, effort, or time required to perform a major life activity; </a:t>
            </a:r>
            <a:endParaRPr lang="en-US" dirty="0" smtClean="0">
              <a:solidFill>
                <a:schemeClr val="tx2"/>
              </a:solidFill>
            </a:endParaRPr>
          </a:p>
          <a:p>
            <a:pPr marL="1371600" lvl="2" indent="-457200" algn="l">
              <a:buFont typeface="Arial" panose="020B0604020202020204" pitchFamily="34" charset="0"/>
              <a:buChar char="•"/>
            </a:pPr>
            <a:r>
              <a:rPr lang="en-US" dirty="0" smtClean="0">
                <a:solidFill>
                  <a:schemeClr val="tx2"/>
                </a:solidFill>
              </a:rPr>
              <a:t>pain experienced when </a:t>
            </a:r>
            <a:r>
              <a:rPr lang="en-US" dirty="0">
                <a:solidFill>
                  <a:schemeClr val="tx2"/>
                </a:solidFill>
              </a:rPr>
              <a:t>performing a major life </a:t>
            </a:r>
            <a:r>
              <a:rPr lang="en-US" dirty="0" smtClean="0">
                <a:solidFill>
                  <a:schemeClr val="tx2"/>
                </a:solidFill>
              </a:rPr>
              <a:t>activity;</a:t>
            </a:r>
          </a:p>
          <a:p>
            <a:pPr marL="1371600" lvl="2" indent="-457200" algn="l">
              <a:buFont typeface="Arial" panose="020B0604020202020204" pitchFamily="34" charset="0"/>
              <a:buChar char="•"/>
            </a:pPr>
            <a:r>
              <a:rPr lang="en-US" dirty="0" smtClean="0">
                <a:solidFill>
                  <a:schemeClr val="tx2"/>
                </a:solidFill>
              </a:rPr>
              <a:t>the </a:t>
            </a:r>
            <a:r>
              <a:rPr lang="en-US" dirty="0">
                <a:solidFill>
                  <a:schemeClr val="tx2"/>
                </a:solidFill>
              </a:rPr>
              <a:t>length of time a major life activity can be </a:t>
            </a:r>
            <a:r>
              <a:rPr lang="en-US" dirty="0" smtClean="0">
                <a:solidFill>
                  <a:schemeClr val="tx2"/>
                </a:solidFill>
              </a:rPr>
              <a:t>performed;</a:t>
            </a:r>
          </a:p>
          <a:p>
            <a:pPr marL="1371600" lvl="2" indent="-457200" algn="l">
              <a:buFont typeface="Arial" panose="020B0604020202020204" pitchFamily="34" charset="0"/>
              <a:buChar char="•"/>
            </a:pPr>
            <a:r>
              <a:rPr lang="en-US" dirty="0" smtClean="0">
                <a:solidFill>
                  <a:schemeClr val="tx2"/>
                </a:solidFill>
              </a:rPr>
              <a:t>the </a:t>
            </a:r>
            <a:r>
              <a:rPr lang="en-US" dirty="0">
                <a:solidFill>
                  <a:schemeClr val="tx2"/>
                </a:solidFill>
              </a:rPr>
              <a:t>way an impairment affects the operation of a major bodily function.</a:t>
            </a:r>
          </a:p>
        </p:txBody>
      </p:sp>
    </p:spTree>
    <p:extLst>
      <p:ext uri="{BB962C8B-B14F-4D97-AF65-F5344CB8AC3E}">
        <p14:creationId xmlns:p14="http://schemas.microsoft.com/office/powerpoint/2010/main" val="30091287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Substantially Limits - Under the New Regs</a:t>
            </a:r>
          </a:p>
          <a:p>
            <a:pPr marL="914400" lvl="1" indent="-457200" algn="l">
              <a:buFont typeface="Arial" panose="020B0604020202020204" pitchFamily="34" charset="0"/>
              <a:buChar char="•"/>
            </a:pPr>
            <a:r>
              <a:rPr lang="en-US" sz="2400" dirty="0" smtClean="0">
                <a:solidFill>
                  <a:schemeClr val="tx2"/>
                </a:solidFill>
              </a:rPr>
              <a:t>“Non-ameliorative effects </a:t>
            </a:r>
            <a:r>
              <a:rPr lang="en-US" sz="2400" dirty="0">
                <a:solidFill>
                  <a:schemeClr val="tx2"/>
                </a:solidFill>
              </a:rPr>
              <a:t>of mitigating measures, such as negative side effects of medication or burdens associated </a:t>
            </a:r>
            <a:r>
              <a:rPr lang="en-US" sz="2400" dirty="0" smtClean="0">
                <a:solidFill>
                  <a:schemeClr val="tx2"/>
                </a:solidFill>
              </a:rPr>
              <a:t>with following </a:t>
            </a:r>
            <a:r>
              <a:rPr lang="en-US" sz="2400" dirty="0">
                <a:solidFill>
                  <a:schemeClr val="tx2"/>
                </a:solidFill>
              </a:rPr>
              <a:t>a particular treatment regimen, may be considered when determining whether an </a:t>
            </a:r>
            <a:r>
              <a:rPr lang="en-US" sz="2400" dirty="0" smtClean="0">
                <a:solidFill>
                  <a:schemeClr val="tx2"/>
                </a:solidFill>
              </a:rPr>
              <a:t>individual's impairment </a:t>
            </a:r>
            <a:r>
              <a:rPr lang="en-US" sz="2400" dirty="0">
                <a:solidFill>
                  <a:schemeClr val="tx2"/>
                </a:solidFill>
              </a:rPr>
              <a:t>substantially limits a major life activity</a:t>
            </a:r>
            <a:r>
              <a:rPr lang="en-US" sz="2400" dirty="0" smtClean="0">
                <a:solidFill>
                  <a:schemeClr val="tx2"/>
                </a:solidFill>
              </a:rPr>
              <a:t>.”</a:t>
            </a:r>
            <a:endParaRPr lang="en-US" dirty="0">
              <a:solidFill>
                <a:schemeClr val="tx2"/>
              </a:solidFill>
            </a:endParaRPr>
          </a:p>
        </p:txBody>
      </p:sp>
    </p:spTree>
    <p:extLst>
      <p:ext uri="{BB962C8B-B14F-4D97-AF65-F5344CB8AC3E}">
        <p14:creationId xmlns:p14="http://schemas.microsoft.com/office/powerpoint/2010/main" val="12552196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Substantially Limits - Under the New Regs</a:t>
            </a:r>
          </a:p>
          <a:p>
            <a:pPr marL="914400" lvl="1" indent="-457200" algn="l">
              <a:buFont typeface="Arial" panose="020B0604020202020204" pitchFamily="34" charset="0"/>
              <a:buChar char="•"/>
            </a:pPr>
            <a:r>
              <a:rPr lang="en-US" sz="2400" dirty="0" smtClean="0">
                <a:solidFill>
                  <a:schemeClr val="tx2"/>
                </a:solidFill>
              </a:rPr>
              <a:t>In </a:t>
            </a:r>
            <a:r>
              <a:rPr lang="en-US" sz="2400" dirty="0">
                <a:solidFill>
                  <a:schemeClr val="tx2"/>
                </a:solidFill>
              </a:rPr>
              <a:t>determining whether an individual has </a:t>
            </a:r>
            <a:r>
              <a:rPr lang="en-US" sz="2400" dirty="0" smtClean="0">
                <a:solidFill>
                  <a:schemeClr val="tx2"/>
                </a:solidFill>
              </a:rPr>
              <a:t>an “actual </a:t>
            </a:r>
            <a:r>
              <a:rPr lang="en-US" sz="2400" dirty="0">
                <a:solidFill>
                  <a:schemeClr val="tx2"/>
                </a:solidFill>
              </a:rPr>
              <a:t>disability” or </a:t>
            </a:r>
            <a:r>
              <a:rPr lang="en-US" sz="2400" dirty="0" smtClean="0">
                <a:solidFill>
                  <a:schemeClr val="tx2"/>
                </a:solidFill>
              </a:rPr>
              <a:t>a “record </a:t>
            </a:r>
            <a:r>
              <a:rPr lang="en-US" sz="2400" dirty="0">
                <a:solidFill>
                  <a:schemeClr val="tx2"/>
                </a:solidFill>
              </a:rPr>
              <a:t>of</a:t>
            </a:r>
            <a:r>
              <a:rPr lang="en-US" sz="2400" dirty="0" smtClean="0">
                <a:solidFill>
                  <a:schemeClr val="tx2"/>
                </a:solidFill>
              </a:rPr>
              <a:t>” a disability, “the </a:t>
            </a:r>
            <a:r>
              <a:rPr lang="en-US" sz="2400" dirty="0">
                <a:solidFill>
                  <a:schemeClr val="tx2"/>
                </a:solidFill>
              </a:rPr>
              <a:t>focus is on how a major life activity is substantially limited, </a:t>
            </a:r>
            <a:r>
              <a:rPr lang="en-US" sz="2400" dirty="0" smtClean="0">
                <a:solidFill>
                  <a:schemeClr val="tx2"/>
                </a:solidFill>
              </a:rPr>
              <a:t>and not </a:t>
            </a:r>
            <a:r>
              <a:rPr lang="en-US" sz="2400" dirty="0">
                <a:solidFill>
                  <a:schemeClr val="tx2"/>
                </a:solidFill>
              </a:rPr>
              <a:t>on what outcomes an individual can achieve</a:t>
            </a:r>
            <a:r>
              <a:rPr lang="en-US" sz="2400" dirty="0" smtClean="0">
                <a:solidFill>
                  <a:schemeClr val="tx2"/>
                </a:solidFill>
              </a:rPr>
              <a:t>.” </a:t>
            </a:r>
          </a:p>
          <a:p>
            <a:pPr marL="1371600" lvl="2" indent="-457200" algn="l">
              <a:buFont typeface="Arial" panose="020B0604020202020204" pitchFamily="34" charset="0"/>
              <a:buChar char="•"/>
            </a:pPr>
            <a:r>
              <a:rPr lang="en-US" dirty="0" smtClean="0">
                <a:solidFill>
                  <a:schemeClr val="tx2"/>
                </a:solidFill>
              </a:rPr>
              <a:t>Example: “Someone </a:t>
            </a:r>
            <a:r>
              <a:rPr lang="en-US" dirty="0">
                <a:solidFill>
                  <a:schemeClr val="tx2"/>
                </a:solidFill>
              </a:rPr>
              <a:t>with a learning disability </a:t>
            </a:r>
            <a:r>
              <a:rPr lang="en-US" dirty="0" smtClean="0">
                <a:solidFill>
                  <a:schemeClr val="tx2"/>
                </a:solidFill>
              </a:rPr>
              <a:t>may achieve </a:t>
            </a:r>
            <a:r>
              <a:rPr lang="en-US" dirty="0">
                <a:solidFill>
                  <a:schemeClr val="tx2"/>
                </a:solidFill>
              </a:rPr>
              <a:t>a high level of academic success, but may nevertheless be substantially limited in the </a:t>
            </a:r>
            <a:r>
              <a:rPr lang="en-US" dirty="0" smtClean="0">
                <a:solidFill>
                  <a:schemeClr val="tx2"/>
                </a:solidFill>
              </a:rPr>
              <a:t>major life </a:t>
            </a:r>
            <a:r>
              <a:rPr lang="en-US" dirty="0">
                <a:solidFill>
                  <a:schemeClr val="tx2"/>
                </a:solidFill>
              </a:rPr>
              <a:t>activity of learning because of the additional time or effort he or she must spend to read, write, </a:t>
            </a:r>
            <a:r>
              <a:rPr lang="en-US" dirty="0" smtClean="0">
                <a:solidFill>
                  <a:schemeClr val="tx2"/>
                </a:solidFill>
              </a:rPr>
              <a:t>or learn </a:t>
            </a:r>
            <a:r>
              <a:rPr lang="en-US" dirty="0">
                <a:solidFill>
                  <a:schemeClr val="tx2"/>
                </a:solidFill>
              </a:rPr>
              <a:t>compared to most people in the general population</a:t>
            </a:r>
            <a:r>
              <a:rPr lang="en-US" dirty="0" smtClean="0">
                <a:solidFill>
                  <a:schemeClr val="tx2"/>
                </a:solidFill>
              </a:rPr>
              <a:t>.”</a:t>
            </a:r>
            <a:endParaRPr lang="en-US" sz="2800" dirty="0">
              <a:solidFill>
                <a:schemeClr val="tx2"/>
              </a:solidFill>
            </a:endParaRPr>
          </a:p>
        </p:txBody>
      </p:sp>
    </p:spTree>
    <p:extLst>
      <p:ext uri="{BB962C8B-B14F-4D97-AF65-F5344CB8AC3E}">
        <p14:creationId xmlns:p14="http://schemas.microsoft.com/office/powerpoint/2010/main" val="3790689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Substantially Limits - Under the New Regs</a:t>
            </a:r>
          </a:p>
          <a:p>
            <a:pPr marL="914400" lvl="1" indent="-457200" algn="l">
              <a:buFont typeface="Arial" panose="020B0604020202020204" pitchFamily="34" charset="0"/>
              <a:buChar char="•"/>
            </a:pPr>
            <a:r>
              <a:rPr lang="en-US" sz="2400" dirty="0" smtClean="0">
                <a:solidFill>
                  <a:schemeClr val="tx2"/>
                </a:solidFill>
              </a:rPr>
              <a:t>In </a:t>
            </a:r>
            <a:r>
              <a:rPr lang="en-US" sz="2400" dirty="0">
                <a:solidFill>
                  <a:schemeClr val="tx2"/>
                </a:solidFill>
              </a:rPr>
              <a:t>determining whether an individual has </a:t>
            </a:r>
            <a:r>
              <a:rPr lang="en-US" sz="2400" dirty="0" smtClean="0">
                <a:solidFill>
                  <a:schemeClr val="tx2"/>
                </a:solidFill>
              </a:rPr>
              <a:t>an “actual </a:t>
            </a:r>
            <a:r>
              <a:rPr lang="en-US" sz="2400" dirty="0">
                <a:solidFill>
                  <a:schemeClr val="tx2"/>
                </a:solidFill>
              </a:rPr>
              <a:t>disability” or </a:t>
            </a:r>
            <a:r>
              <a:rPr lang="en-US" sz="2400" dirty="0" smtClean="0">
                <a:solidFill>
                  <a:schemeClr val="tx2"/>
                </a:solidFill>
              </a:rPr>
              <a:t>a “record </a:t>
            </a:r>
            <a:r>
              <a:rPr lang="en-US" sz="2400" dirty="0">
                <a:solidFill>
                  <a:schemeClr val="tx2"/>
                </a:solidFill>
              </a:rPr>
              <a:t>of</a:t>
            </a:r>
            <a:r>
              <a:rPr lang="en-US" sz="2400" dirty="0" smtClean="0">
                <a:solidFill>
                  <a:schemeClr val="tx2"/>
                </a:solidFill>
              </a:rPr>
              <a:t>” a disability, “the </a:t>
            </a:r>
            <a:r>
              <a:rPr lang="en-US" sz="2400" dirty="0">
                <a:solidFill>
                  <a:schemeClr val="tx2"/>
                </a:solidFill>
              </a:rPr>
              <a:t>focus is on how a major life activity is substantially limited, </a:t>
            </a:r>
            <a:r>
              <a:rPr lang="en-US" sz="2400" dirty="0" smtClean="0">
                <a:solidFill>
                  <a:schemeClr val="tx2"/>
                </a:solidFill>
              </a:rPr>
              <a:t>and not </a:t>
            </a:r>
            <a:r>
              <a:rPr lang="en-US" sz="2400" dirty="0">
                <a:solidFill>
                  <a:schemeClr val="tx2"/>
                </a:solidFill>
              </a:rPr>
              <a:t>on what outcomes an individual can achieve</a:t>
            </a:r>
            <a:r>
              <a:rPr lang="en-US" sz="2400" dirty="0" smtClean="0">
                <a:solidFill>
                  <a:schemeClr val="tx2"/>
                </a:solidFill>
              </a:rPr>
              <a:t>.” </a:t>
            </a:r>
          </a:p>
          <a:p>
            <a:pPr marL="1371600" lvl="2" indent="-457200" algn="l">
              <a:buFont typeface="Arial" panose="020B0604020202020204" pitchFamily="34" charset="0"/>
              <a:buChar char="•"/>
            </a:pPr>
            <a:r>
              <a:rPr lang="en-US" dirty="0" smtClean="0">
                <a:solidFill>
                  <a:schemeClr val="tx2"/>
                </a:solidFill>
              </a:rPr>
              <a:t>Example: “Someone </a:t>
            </a:r>
            <a:r>
              <a:rPr lang="en-US" dirty="0">
                <a:solidFill>
                  <a:schemeClr val="tx2"/>
                </a:solidFill>
              </a:rPr>
              <a:t>with a learning disability </a:t>
            </a:r>
            <a:r>
              <a:rPr lang="en-US" dirty="0" smtClean="0">
                <a:solidFill>
                  <a:schemeClr val="tx2"/>
                </a:solidFill>
              </a:rPr>
              <a:t>may achieve </a:t>
            </a:r>
            <a:r>
              <a:rPr lang="en-US" dirty="0">
                <a:solidFill>
                  <a:schemeClr val="tx2"/>
                </a:solidFill>
              </a:rPr>
              <a:t>a high level of academic success, but may nevertheless be substantially limited in the </a:t>
            </a:r>
            <a:r>
              <a:rPr lang="en-US" dirty="0" smtClean="0">
                <a:solidFill>
                  <a:schemeClr val="tx2"/>
                </a:solidFill>
              </a:rPr>
              <a:t>major life </a:t>
            </a:r>
            <a:r>
              <a:rPr lang="en-US" dirty="0">
                <a:solidFill>
                  <a:schemeClr val="tx2"/>
                </a:solidFill>
              </a:rPr>
              <a:t>activity of learning because of the additional time or effort he or she must spend to read, write, </a:t>
            </a:r>
            <a:r>
              <a:rPr lang="en-US" dirty="0" smtClean="0">
                <a:solidFill>
                  <a:schemeClr val="tx2"/>
                </a:solidFill>
              </a:rPr>
              <a:t>or learn </a:t>
            </a:r>
            <a:r>
              <a:rPr lang="en-US" dirty="0">
                <a:solidFill>
                  <a:schemeClr val="tx2"/>
                </a:solidFill>
              </a:rPr>
              <a:t>compared to most people in the general population</a:t>
            </a:r>
            <a:r>
              <a:rPr lang="en-US" dirty="0" smtClean="0">
                <a:solidFill>
                  <a:schemeClr val="tx2"/>
                </a:solidFill>
              </a:rPr>
              <a:t>.”</a:t>
            </a:r>
            <a:endParaRPr lang="en-US" sz="2800" dirty="0">
              <a:solidFill>
                <a:schemeClr val="tx2"/>
              </a:solidFill>
            </a:endParaRPr>
          </a:p>
        </p:txBody>
      </p:sp>
    </p:spTree>
    <p:extLst>
      <p:ext uri="{BB962C8B-B14F-4D97-AF65-F5344CB8AC3E}">
        <p14:creationId xmlns:p14="http://schemas.microsoft.com/office/powerpoint/2010/main" val="3926014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dirty="0" smtClean="0">
                <a:solidFill>
                  <a:schemeClr val="tx2"/>
                </a:solidFill>
              </a:rPr>
              <a:t>Under ADA, a person </a:t>
            </a:r>
            <a:r>
              <a:rPr lang="en-US" dirty="0">
                <a:solidFill>
                  <a:schemeClr val="tx2"/>
                </a:solidFill>
              </a:rPr>
              <a:t>has an ADA “disability” </a:t>
            </a:r>
            <a:r>
              <a:rPr lang="en-US" dirty="0" smtClean="0">
                <a:solidFill>
                  <a:schemeClr val="tx2"/>
                </a:solidFill>
              </a:rPr>
              <a:t>if he </a:t>
            </a:r>
          </a:p>
          <a:p>
            <a:pPr marL="971550" lvl="1" indent="-514350" algn="l">
              <a:buAutoNum type="alphaUcParenBoth"/>
            </a:pPr>
            <a:r>
              <a:rPr lang="en-US" dirty="0" smtClean="0">
                <a:solidFill>
                  <a:schemeClr val="tx2"/>
                </a:solidFill>
              </a:rPr>
              <a:t>has a </a:t>
            </a:r>
            <a:r>
              <a:rPr lang="en-US" dirty="0">
                <a:solidFill>
                  <a:schemeClr val="tx2"/>
                </a:solidFill>
              </a:rPr>
              <a:t>physical or mental </a:t>
            </a:r>
            <a:r>
              <a:rPr lang="en-US" dirty="0" smtClean="0">
                <a:solidFill>
                  <a:schemeClr val="tx2"/>
                </a:solidFill>
              </a:rPr>
              <a:t>impairment that </a:t>
            </a:r>
            <a:r>
              <a:rPr lang="en-US" dirty="0">
                <a:solidFill>
                  <a:schemeClr val="tx2"/>
                </a:solidFill>
              </a:rPr>
              <a:t>substantially limits a major life </a:t>
            </a:r>
            <a:r>
              <a:rPr lang="en-US" dirty="0" smtClean="0">
                <a:solidFill>
                  <a:schemeClr val="tx2"/>
                </a:solidFill>
              </a:rPr>
              <a:t>activity; or</a:t>
            </a:r>
          </a:p>
          <a:p>
            <a:pPr marL="971550" lvl="1" indent="-514350" algn="l">
              <a:buAutoNum type="alphaUcParenBoth"/>
            </a:pPr>
            <a:r>
              <a:rPr lang="en-US" dirty="0" smtClean="0">
                <a:solidFill>
                  <a:schemeClr val="tx2"/>
                </a:solidFill>
              </a:rPr>
              <a:t>has </a:t>
            </a:r>
            <a:r>
              <a:rPr lang="en-US" dirty="0">
                <a:solidFill>
                  <a:schemeClr val="tx2"/>
                </a:solidFill>
              </a:rPr>
              <a:t>a </a:t>
            </a:r>
            <a:r>
              <a:rPr lang="en-US" dirty="0" smtClean="0">
                <a:solidFill>
                  <a:schemeClr val="tx2"/>
                </a:solidFill>
              </a:rPr>
              <a:t>record of such an impairment; or</a:t>
            </a:r>
          </a:p>
          <a:p>
            <a:pPr marL="971550" lvl="1" indent="-514350" algn="l">
              <a:buAutoNum type="alphaUcParenBoth"/>
            </a:pPr>
            <a:r>
              <a:rPr lang="en-US" dirty="0" smtClean="0">
                <a:solidFill>
                  <a:schemeClr val="tx2"/>
                </a:solidFill>
              </a:rPr>
              <a:t>is regarded as having such an impairment</a:t>
            </a:r>
            <a:endParaRPr lang="en-US" dirty="0">
              <a:solidFill>
                <a:schemeClr val="tx2"/>
              </a:solidFill>
            </a:endParaRPr>
          </a:p>
        </p:txBody>
      </p:sp>
      <p:sp>
        <p:nvSpPr>
          <p:cNvPr id="5" name="TextBox 4"/>
          <p:cNvSpPr txBox="1"/>
          <p:nvPr/>
        </p:nvSpPr>
        <p:spPr>
          <a:xfrm>
            <a:off x="1295400" y="1828800"/>
            <a:ext cx="6934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199451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Record of Impairment as an ADA Disability</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individual has a record of a disability if the individual has a history of, or has </a:t>
            </a:r>
            <a:r>
              <a:rPr lang="en-US" sz="2400" dirty="0" smtClean="0">
                <a:solidFill>
                  <a:schemeClr val="tx2"/>
                </a:solidFill>
              </a:rPr>
              <a:t>been misclassified </a:t>
            </a:r>
            <a:r>
              <a:rPr lang="en-US" sz="2400" dirty="0">
                <a:solidFill>
                  <a:schemeClr val="tx2"/>
                </a:solidFill>
              </a:rPr>
              <a:t>as having, a mental or physical impairment that substantially limits one or more major </a:t>
            </a:r>
            <a:r>
              <a:rPr lang="en-US" sz="2400" dirty="0" smtClean="0">
                <a:solidFill>
                  <a:schemeClr val="tx2"/>
                </a:solidFill>
              </a:rPr>
              <a:t>life activities.”</a:t>
            </a:r>
          </a:p>
          <a:p>
            <a:pPr marL="914400" lvl="1" indent="-457200" algn="l">
              <a:buFont typeface="Arial" panose="020B0604020202020204" pitchFamily="34" charset="0"/>
              <a:buChar char="•"/>
            </a:pPr>
            <a:r>
              <a:rPr lang="en-US" sz="2400" dirty="0">
                <a:solidFill>
                  <a:schemeClr val="tx2"/>
                </a:solidFill>
              </a:rPr>
              <a:t>“Whether an individual has a record of an impairment that substantially limited a major life activity shall be construed broadly to the maximum extent permitted by the ADA and should not demand extensive analysis</a:t>
            </a:r>
            <a:r>
              <a:rPr lang="en-US" sz="2400" dirty="0" smtClean="0">
                <a:solidFill>
                  <a:schemeClr val="tx2"/>
                </a:solidFill>
              </a:rPr>
              <a:t>.”</a:t>
            </a:r>
            <a:endParaRPr lang="en-US" sz="2400" dirty="0">
              <a:solidFill>
                <a:schemeClr val="tx2"/>
              </a:solidFill>
            </a:endParaRPr>
          </a:p>
        </p:txBody>
      </p:sp>
    </p:spTree>
    <p:extLst>
      <p:ext uri="{BB962C8B-B14F-4D97-AF65-F5344CB8AC3E}">
        <p14:creationId xmlns:p14="http://schemas.microsoft.com/office/powerpoint/2010/main" val="2470143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“Regarded As” </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individual is </a:t>
            </a:r>
            <a:r>
              <a:rPr lang="en-US" sz="2400" dirty="0" smtClean="0">
                <a:solidFill>
                  <a:schemeClr val="tx2"/>
                </a:solidFill>
              </a:rPr>
              <a:t>regarded </a:t>
            </a:r>
            <a:r>
              <a:rPr lang="en-US" sz="2400" dirty="0">
                <a:solidFill>
                  <a:schemeClr val="tx2"/>
                </a:solidFill>
              </a:rPr>
              <a:t>as having such an </a:t>
            </a:r>
            <a:r>
              <a:rPr lang="en-US" sz="2400" dirty="0" smtClean="0">
                <a:solidFill>
                  <a:schemeClr val="tx2"/>
                </a:solidFill>
              </a:rPr>
              <a:t>impairment </a:t>
            </a:r>
            <a:r>
              <a:rPr lang="en-US" sz="2400" dirty="0">
                <a:solidFill>
                  <a:schemeClr val="tx2"/>
                </a:solidFill>
              </a:rPr>
              <a:t>if </a:t>
            </a:r>
            <a:r>
              <a:rPr lang="en-US" sz="2400" dirty="0" smtClean="0">
                <a:solidFill>
                  <a:schemeClr val="tx2"/>
                </a:solidFill>
              </a:rPr>
              <a:t>the individual </a:t>
            </a:r>
            <a:r>
              <a:rPr lang="en-US" sz="2400" dirty="0">
                <a:solidFill>
                  <a:schemeClr val="tx2"/>
                </a:solidFill>
              </a:rPr>
              <a:t>is subjected to a prohibited action because of an actual or perceived physical or </a:t>
            </a:r>
            <a:r>
              <a:rPr lang="en-US" sz="2400" dirty="0" smtClean="0">
                <a:solidFill>
                  <a:schemeClr val="tx2"/>
                </a:solidFill>
              </a:rPr>
              <a:t>mental impairment</a:t>
            </a:r>
            <a:r>
              <a:rPr lang="en-US" sz="2400" dirty="0">
                <a:solidFill>
                  <a:schemeClr val="tx2"/>
                </a:solidFill>
              </a:rPr>
              <a:t>, whether or not that impairment substantially limits, or is perceived to substantially limit, </a:t>
            </a:r>
            <a:r>
              <a:rPr lang="en-US" sz="2400" dirty="0" smtClean="0">
                <a:solidFill>
                  <a:schemeClr val="tx2"/>
                </a:solidFill>
              </a:rPr>
              <a:t>a major </a:t>
            </a:r>
            <a:r>
              <a:rPr lang="en-US" sz="2400" dirty="0">
                <a:solidFill>
                  <a:schemeClr val="tx2"/>
                </a:solidFill>
              </a:rPr>
              <a:t>life activity</a:t>
            </a:r>
            <a:r>
              <a:rPr lang="en-US" sz="2400" dirty="0" smtClean="0">
                <a:solidFill>
                  <a:schemeClr val="tx2"/>
                </a:solidFill>
              </a:rPr>
              <a:t>.”</a:t>
            </a:r>
          </a:p>
        </p:txBody>
      </p:sp>
    </p:spTree>
    <p:extLst>
      <p:ext uri="{BB962C8B-B14F-4D97-AF65-F5344CB8AC3E}">
        <p14:creationId xmlns:p14="http://schemas.microsoft.com/office/powerpoint/2010/main" val="3698928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“Regarded As” </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individual is </a:t>
            </a:r>
            <a:r>
              <a:rPr lang="en-US" sz="2400" dirty="0" smtClean="0">
                <a:solidFill>
                  <a:schemeClr val="tx2"/>
                </a:solidFill>
              </a:rPr>
              <a:t>regarded </a:t>
            </a:r>
            <a:r>
              <a:rPr lang="en-US" sz="2400" dirty="0">
                <a:solidFill>
                  <a:schemeClr val="tx2"/>
                </a:solidFill>
              </a:rPr>
              <a:t>as having such an </a:t>
            </a:r>
            <a:r>
              <a:rPr lang="en-US" sz="2400" dirty="0" smtClean="0">
                <a:solidFill>
                  <a:schemeClr val="tx2"/>
                </a:solidFill>
              </a:rPr>
              <a:t>impairment any time </a:t>
            </a:r>
            <a:r>
              <a:rPr lang="en-US" sz="2400" dirty="0">
                <a:solidFill>
                  <a:schemeClr val="tx2"/>
                </a:solidFill>
              </a:rPr>
              <a:t>a covered entity takes a prohibited action against the individual because of an actual or </a:t>
            </a:r>
            <a:r>
              <a:rPr lang="en-US" sz="2400" dirty="0" smtClean="0">
                <a:solidFill>
                  <a:schemeClr val="tx2"/>
                </a:solidFill>
              </a:rPr>
              <a:t>perceived impairment</a:t>
            </a:r>
            <a:endParaRPr lang="en-US" sz="2400" dirty="0">
              <a:solidFill>
                <a:schemeClr val="tx2"/>
              </a:solidFill>
            </a:endParaRPr>
          </a:p>
        </p:txBody>
      </p:sp>
    </p:spTree>
    <p:extLst>
      <p:ext uri="{BB962C8B-B14F-4D97-AF65-F5344CB8AC3E}">
        <p14:creationId xmlns:p14="http://schemas.microsoft.com/office/powerpoint/2010/main" val="2525637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b="1" dirty="0" smtClean="0">
                <a:solidFill>
                  <a:schemeClr val="tx2"/>
                </a:solidFill>
              </a:rPr>
              <a:t>Transitory and Minor Impairments</a:t>
            </a:r>
          </a:p>
          <a:p>
            <a:pPr marL="914400" lvl="1" indent="-457200" algn="l">
              <a:buFont typeface="Arial" panose="020B0604020202020204" pitchFamily="34" charset="0"/>
              <a:buChar char="•"/>
            </a:pPr>
            <a:r>
              <a:rPr lang="en-US" sz="2400" dirty="0" smtClean="0">
                <a:solidFill>
                  <a:schemeClr val="tx2"/>
                </a:solidFill>
              </a:rPr>
              <a:t>A person is not regarded as having an impairment supporting an ADA claim if the </a:t>
            </a:r>
            <a:r>
              <a:rPr lang="en-US" sz="2400" dirty="0">
                <a:solidFill>
                  <a:schemeClr val="tx2"/>
                </a:solidFill>
              </a:rPr>
              <a:t>impairment is (in the case of an actual impairment) or would be (</a:t>
            </a:r>
            <a:r>
              <a:rPr lang="en-US" sz="2400" dirty="0" smtClean="0">
                <a:solidFill>
                  <a:schemeClr val="tx2"/>
                </a:solidFill>
              </a:rPr>
              <a:t>in the </a:t>
            </a:r>
            <a:r>
              <a:rPr lang="en-US" sz="2400" dirty="0">
                <a:solidFill>
                  <a:schemeClr val="tx2"/>
                </a:solidFill>
              </a:rPr>
              <a:t>case of a perceived impairment) </a:t>
            </a:r>
            <a:r>
              <a:rPr lang="en-US" sz="2400" dirty="0" smtClean="0">
                <a:solidFill>
                  <a:schemeClr val="tx2"/>
                </a:solidFill>
              </a:rPr>
              <a:t>“transitory </a:t>
            </a:r>
            <a:r>
              <a:rPr lang="en-US" sz="2400" dirty="0">
                <a:solidFill>
                  <a:schemeClr val="tx2"/>
                </a:solidFill>
              </a:rPr>
              <a:t>and minor.” </a:t>
            </a:r>
          </a:p>
          <a:p>
            <a:pPr marL="914400" lvl="1" indent="-457200" algn="l">
              <a:buFont typeface="Arial" panose="020B0604020202020204" pitchFamily="34" charset="0"/>
              <a:buChar char="•"/>
            </a:pPr>
            <a:r>
              <a:rPr lang="en-US" sz="2400" dirty="0" smtClean="0">
                <a:solidFill>
                  <a:schemeClr val="tx2"/>
                </a:solidFill>
              </a:rPr>
              <a:t>“Transitory</a:t>
            </a:r>
            <a:r>
              <a:rPr lang="en-US" sz="2400" dirty="0">
                <a:solidFill>
                  <a:schemeClr val="tx2"/>
                </a:solidFill>
              </a:rPr>
              <a:t>” </a:t>
            </a:r>
            <a:r>
              <a:rPr lang="en-US" sz="2400" dirty="0" smtClean="0">
                <a:solidFill>
                  <a:schemeClr val="tx2"/>
                </a:solidFill>
              </a:rPr>
              <a:t>means lasting </a:t>
            </a:r>
            <a:r>
              <a:rPr lang="en-US" sz="2400" dirty="0">
                <a:solidFill>
                  <a:schemeClr val="tx2"/>
                </a:solidFill>
              </a:rPr>
              <a:t>or expected to last six months or less</a:t>
            </a:r>
            <a:r>
              <a:rPr lang="en-US" sz="2400" dirty="0" smtClean="0">
                <a:solidFill>
                  <a:schemeClr val="tx2"/>
                </a:solidFill>
              </a:rPr>
              <a:t>.</a:t>
            </a:r>
          </a:p>
          <a:p>
            <a:pPr marL="914400" lvl="1" indent="-457200" algn="l">
              <a:buFont typeface="Arial" panose="020B0604020202020204" pitchFamily="34" charset="0"/>
              <a:buChar char="•"/>
            </a:pPr>
            <a:r>
              <a:rPr lang="en-US" sz="2400" dirty="0" smtClean="0">
                <a:solidFill>
                  <a:schemeClr val="tx2"/>
                </a:solidFill>
              </a:rPr>
              <a:t>The impairment must be both transitory and minor.</a:t>
            </a:r>
            <a:endParaRPr lang="en-US" sz="2400" dirty="0">
              <a:solidFill>
                <a:schemeClr val="tx2"/>
              </a:solidFill>
            </a:endParaRPr>
          </a:p>
          <a:p>
            <a:pPr marL="457200" indent="-457200" algn="l">
              <a:buFont typeface="Arial" panose="020B0604020202020204" pitchFamily="34" charset="0"/>
              <a:buChar char="•"/>
            </a:pPr>
            <a:endParaRPr lang="en-US" sz="2800" dirty="0" smtClean="0">
              <a:solidFill>
                <a:schemeClr val="tx2"/>
              </a:solidFill>
            </a:endParaRPr>
          </a:p>
        </p:txBody>
      </p:sp>
    </p:spTree>
    <p:extLst>
      <p:ext uri="{BB962C8B-B14F-4D97-AF65-F5344CB8AC3E}">
        <p14:creationId xmlns:p14="http://schemas.microsoft.com/office/powerpoint/2010/main" val="14074676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Transitory and Minor Impairments</a:t>
            </a:r>
          </a:p>
          <a:p>
            <a:pPr marL="914400" lvl="1" indent="-457200" algn="l">
              <a:buFont typeface="Arial" panose="020B0604020202020204" pitchFamily="34" charset="0"/>
              <a:buChar char="•"/>
            </a:pPr>
            <a:r>
              <a:rPr lang="en-US" sz="2400" dirty="0" smtClean="0">
                <a:solidFill>
                  <a:schemeClr val="tx2"/>
                </a:solidFill>
              </a:rPr>
              <a:t>Whether </a:t>
            </a:r>
            <a:r>
              <a:rPr lang="en-US" sz="2400" dirty="0">
                <a:solidFill>
                  <a:schemeClr val="tx2"/>
                </a:solidFill>
              </a:rPr>
              <a:t>the impairment </a:t>
            </a:r>
            <a:r>
              <a:rPr lang="en-US" sz="2400" dirty="0" smtClean="0">
                <a:solidFill>
                  <a:schemeClr val="tx2"/>
                </a:solidFill>
              </a:rPr>
              <a:t>at issue </a:t>
            </a:r>
            <a:r>
              <a:rPr lang="en-US" sz="2400" dirty="0">
                <a:solidFill>
                  <a:schemeClr val="tx2"/>
                </a:solidFill>
              </a:rPr>
              <a:t>is or would be “transitory and minor” </a:t>
            </a:r>
            <a:r>
              <a:rPr lang="en-US" sz="2400" dirty="0" smtClean="0">
                <a:solidFill>
                  <a:schemeClr val="tx2"/>
                </a:solidFill>
              </a:rPr>
              <a:t>must be determined </a:t>
            </a:r>
            <a:r>
              <a:rPr lang="en-US" sz="2400" dirty="0">
                <a:solidFill>
                  <a:schemeClr val="tx2"/>
                </a:solidFill>
              </a:rPr>
              <a:t>objectively.  </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An employer may not defeat </a:t>
            </a:r>
            <a:r>
              <a:rPr lang="en-US" sz="2400" dirty="0">
                <a:solidFill>
                  <a:schemeClr val="tx2"/>
                </a:solidFill>
              </a:rPr>
              <a:t>“regarded as” coverage </a:t>
            </a:r>
            <a:r>
              <a:rPr lang="en-US" sz="2400" dirty="0" smtClean="0">
                <a:solidFill>
                  <a:schemeClr val="tx2"/>
                </a:solidFill>
              </a:rPr>
              <a:t>by </a:t>
            </a:r>
            <a:r>
              <a:rPr lang="en-US" sz="2400" dirty="0">
                <a:solidFill>
                  <a:schemeClr val="tx2"/>
                </a:solidFill>
              </a:rPr>
              <a:t>demonstrating that it subjectively believed </a:t>
            </a:r>
            <a:r>
              <a:rPr lang="en-US" sz="2400" dirty="0" smtClean="0">
                <a:solidFill>
                  <a:schemeClr val="tx2"/>
                </a:solidFill>
              </a:rPr>
              <a:t>the impairment </a:t>
            </a:r>
            <a:r>
              <a:rPr lang="en-US" sz="2400" dirty="0">
                <a:solidFill>
                  <a:schemeClr val="tx2"/>
                </a:solidFill>
              </a:rPr>
              <a:t>was transitory and </a:t>
            </a:r>
            <a:r>
              <a:rPr lang="en-US" sz="2400" dirty="0" smtClean="0">
                <a:solidFill>
                  <a:schemeClr val="tx2"/>
                </a:solidFill>
              </a:rPr>
              <a:t>minor</a:t>
            </a:r>
            <a:r>
              <a:rPr lang="en-US" sz="2400" dirty="0">
                <a:solidFill>
                  <a:schemeClr val="tx2"/>
                </a:solidFill>
              </a:rPr>
              <a:t>.</a:t>
            </a:r>
            <a:endParaRPr lang="en-US" sz="2400" dirty="0" smtClean="0">
              <a:solidFill>
                <a:schemeClr val="tx2"/>
              </a:solidFill>
            </a:endParaRPr>
          </a:p>
        </p:txBody>
      </p:sp>
    </p:spTree>
    <p:extLst>
      <p:ext uri="{BB962C8B-B14F-4D97-AF65-F5344CB8AC3E}">
        <p14:creationId xmlns:p14="http://schemas.microsoft.com/office/powerpoint/2010/main" val="158837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Basic Obligation:  The ADA requires </a:t>
            </a:r>
            <a:r>
              <a:rPr lang="en-US" sz="2800" dirty="0">
                <a:solidFill>
                  <a:schemeClr val="tx2"/>
                </a:solidFill>
              </a:rPr>
              <a:t>an </a:t>
            </a:r>
            <a:r>
              <a:rPr lang="en-US" sz="2800" dirty="0" smtClean="0">
                <a:solidFill>
                  <a:schemeClr val="tx2"/>
                </a:solidFill>
              </a:rPr>
              <a:t>employer to </a:t>
            </a:r>
            <a:r>
              <a:rPr lang="en-US" sz="2800" dirty="0">
                <a:solidFill>
                  <a:schemeClr val="tx2"/>
                </a:solidFill>
              </a:rPr>
              <a:t>provide reasonable accommodation to qualified individuals with disabilities who are employees or applicants for employment, unless to do so would cause undue hardship</a:t>
            </a:r>
            <a:r>
              <a:rPr lang="en-US" sz="2800" dirty="0" smtClean="0">
                <a:solidFill>
                  <a:schemeClr val="tx2"/>
                </a:solidFill>
              </a:rPr>
              <a:t>.</a:t>
            </a:r>
            <a:endParaRPr lang="en-US" sz="2400" dirty="0" smtClean="0">
              <a:solidFill>
                <a:schemeClr val="tx2"/>
              </a:solidFill>
            </a:endParaRPr>
          </a:p>
        </p:txBody>
      </p:sp>
    </p:spTree>
    <p:extLst>
      <p:ext uri="{BB962C8B-B14F-4D97-AF65-F5344CB8AC3E}">
        <p14:creationId xmlns:p14="http://schemas.microsoft.com/office/powerpoint/2010/main" val="5637606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An </a:t>
            </a:r>
            <a:r>
              <a:rPr lang="en-US" sz="2800" dirty="0">
                <a:solidFill>
                  <a:schemeClr val="tx2"/>
                </a:solidFill>
              </a:rPr>
              <a:t>accommodation is any change in the work environment or in the way things are customarily done that enables an individual with a disability to enjoy equal employment opportunities.</a:t>
            </a:r>
            <a:endParaRPr lang="en-US" sz="2400" dirty="0" smtClean="0">
              <a:solidFill>
                <a:schemeClr val="tx2"/>
              </a:solidFill>
            </a:endParaRPr>
          </a:p>
        </p:txBody>
      </p:sp>
    </p:spTree>
    <p:extLst>
      <p:ext uri="{BB962C8B-B14F-4D97-AF65-F5344CB8AC3E}">
        <p14:creationId xmlns:p14="http://schemas.microsoft.com/office/powerpoint/2010/main" val="125888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EEOC - There </a:t>
            </a:r>
            <a:r>
              <a:rPr lang="en-US" sz="2800" dirty="0">
                <a:solidFill>
                  <a:schemeClr val="tx2"/>
                </a:solidFill>
              </a:rPr>
              <a:t>are three categories of </a:t>
            </a:r>
            <a:r>
              <a:rPr lang="en-US" sz="2800" dirty="0" smtClean="0">
                <a:solidFill>
                  <a:schemeClr val="tx2"/>
                </a:solidFill>
              </a:rPr>
              <a:t>reasonable accommodations:</a:t>
            </a:r>
          </a:p>
          <a:p>
            <a:pPr marL="457200" indent="-457200" algn="l">
              <a:buFont typeface="Arial" panose="020B0604020202020204" pitchFamily="34" charset="0"/>
              <a:buChar char="•"/>
            </a:pPr>
            <a:endParaRPr lang="en-US" sz="2800" dirty="0" smtClean="0">
              <a:solidFill>
                <a:schemeClr val="tx2"/>
              </a:solidFill>
            </a:endParaRPr>
          </a:p>
          <a:p>
            <a:pPr algn="l"/>
            <a:r>
              <a:rPr lang="en-US" sz="2400" dirty="0" smtClean="0">
                <a:solidFill>
                  <a:schemeClr val="tx2"/>
                </a:solidFill>
              </a:rPr>
              <a:t>(1) </a:t>
            </a:r>
            <a:r>
              <a:rPr lang="en-US" sz="2400" dirty="0">
                <a:solidFill>
                  <a:schemeClr val="tx2"/>
                </a:solidFill>
              </a:rPr>
              <a:t>modifications or adjustments to a job application process that enable a qualified applicant with a disability to be considered for the position such qualified applicant </a:t>
            </a:r>
            <a:r>
              <a:rPr lang="en-US" sz="2400" dirty="0" smtClean="0">
                <a:solidFill>
                  <a:schemeClr val="tx2"/>
                </a:solidFill>
              </a:rPr>
              <a:t>desires</a:t>
            </a:r>
            <a:endParaRPr lang="en-US" sz="2400" dirty="0">
              <a:solidFill>
                <a:schemeClr val="tx2"/>
              </a:solidFill>
            </a:endParaRPr>
          </a:p>
          <a:p>
            <a:pPr marL="457200" indent="-457200" algn="l">
              <a:buFont typeface="Arial" panose="020B0604020202020204" pitchFamily="34" charset="0"/>
              <a:buChar char="•"/>
            </a:pPr>
            <a:endParaRPr lang="en-US" sz="3600" dirty="0">
              <a:solidFill>
                <a:schemeClr val="tx2"/>
              </a:solidFill>
            </a:endParaRPr>
          </a:p>
        </p:txBody>
      </p:sp>
    </p:spTree>
    <p:extLst>
      <p:ext uri="{BB962C8B-B14F-4D97-AF65-F5344CB8AC3E}">
        <p14:creationId xmlns:p14="http://schemas.microsoft.com/office/powerpoint/2010/main" val="2272250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EEOC - There </a:t>
            </a:r>
            <a:r>
              <a:rPr lang="en-US" sz="2800" dirty="0">
                <a:solidFill>
                  <a:schemeClr val="tx2"/>
                </a:solidFill>
              </a:rPr>
              <a:t>are three categories of </a:t>
            </a:r>
            <a:r>
              <a:rPr lang="en-US" sz="2800" dirty="0" smtClean="0">
                <a:solidFill>
                  <a:schemeClr val="tx2"/>
                </a:solidFill>
              </a:rPr>
              <a:t>reasonable accommodations:</a:t>
            </a:r>
          </a:p>
          <a:p>
            <a:pPr marL="457200" indent="-457200" algn="l">
              <a:buFont typeface="Arial" panose="020B0604020202020204" pitchFamily="34" charset="0"/>
              <a:buChar char="•"/>
            </a:pPr>
            <a:endParaRPr lang="en-US" sz="2800" dirty="0" smtClean="0">
              <a:solidFill>
                <a:schemeClr val="tx2"/>
              </a:solidFill>
            </a:endParaRPr>
          </a:p>
          <a:p>
            <a:pPr algn="l"/>
            <a:r>
              <a:rPr lang="en-US" sz="2400" dirty="0" smtClean="0">
                <a:solidFill>
                  <a:schemeClr val="tx2"/>
                </a:solidFill>
              </a:rPr>
              <a:t>(</a:t>
            </a:r>
            <a:r>
              <a:rPr lang="en-US" sz="2400" dirty="0">
                <a:solidFill>
                  <a:schemeClr val="tx2"/>
                </a:solidFill>
              </a:rPr>
              <a:t>2</a:t>
            </a:r>
            <a:r>
              <a:rPr lang="en-US" sz="2400" dirty="0" smtClean="0">
                <a:solidFill>
                  <a:schemeClr val="tx2"/>
                </a:solidFill>
              </a:rPr>
              <a:t>) </a:t>
            </a:r>
            <a:r>
              <a:rPr lang="en-US" sz="2400" dirty="0">
                <a:solidFill>
                  <a:schemeClr val="tx2"/>
                </a:solidFill>
              </a:rPr>
              <a:t>modifications or adjustments to the work environment, or to the manner or circumstances under which the position held or desired is customarily performed, that enable a qualified individual with a disability to perform the essential functions of that position; </a:t>
            </a:r>
          </a:p>
          <a:p>
            <a:pPr marL="457200" indent="-457200" algn="l">
              <a:buFont typeface="Arial" panose="020B0604020202020204" pitchFamily="34" charset="0"/>
              <a:buChar char="•"/>
            </a:pPr>
            <a:endParaRPr lang="en-US" sz="3600" dirty="0">
              <a:solidFill>
                <a:schemeClr val="tx2"/>
              </a:solidFill>
            </a:endParaRPr>
          </a:p>
        </p:txBody>
      </p:sp>
    </p:spTree>
    <p:extLst>
      <p:ext uri="{BB962C8B-B14F-4D97-AF65-F5344CB8AC3E}">
        <p14:creationId xmlns:p14="http://schemas.microsoft.com/office/powerpoint/2010/main" val="6657320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10000"/>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smtClean="0">
                <a:solidFill>
                  <a:schemeClr val="tx2"/>
                </a:solidFill>
              </a:rPr>
              <a:t>EEOC - There </a:t>
            </a:r>
            <a:r>
              <a:rPr lang="en-US" sz="3000" dirty="0">
                <a:solidFill>
                  <a:schemeClr val="tx2"/>
                </a:solidFill>
              </a:rPr>
              <a:t>are three categories of </a:t>
            </a:r>
            <a:r>
              <a:rPr lang="en-US" sz="3000" dirty="0" smtClean="0">
                <a:solidFill>
                  <a:schemeClr val="tx2"/>
                </a:solidFill>
              </a:rPr>
              <a:t>reasonable accommodations:</a:t>
            </a:r>
          </a:p>
          <a:p>
            <a:pPr algn="l"/>
            <a:endParaRPr lang="en-US" sz="2200" dirty="0">
              <a:solidFill>
                <a:schemeClr val="tx2"/>
              </a:solidFill>
            </a:endParaRPr>
          </a:p>
          <a:p>
            <a:pPr algn="l"/>
            <a:r>
              <a:rPr lang="en-US" sz="2600" dirty="0" smtClean="0">
                <a:solidFill>
                  <a:schemeClr val="tx2"/>
                </a:solidFill>
              </a:rPr>
              <a:t>(3) </a:t>
            </a:r>
            <a:r>
              <a:rPr lang="en-US" sz="2600" dirty="0">
                <a:solidFill>
                  <a:schemeClr val="tx2"/>
                </a:solidFill>
              </a:rPr>
              <a:t>modifications or adjustments that enable a covered entity's employee with a disability to enjoy equal benefits and privileges of employment as are enjoyed by its other similarly situated employees without disabilities</a:t>
            </a:r>
            <a:r>
              <a:rPr lang="en-US" sz="2600" dirty="0" smtClean="0">
                <a:solidFill>
                  <a:schemeClr val="tx2"/>
                </a:solidFill>
              </a:rPr>
              <a:t>.</a:t>
            </a:r>
          </a:p>
          <a:p>
            <a:pPr algn="l"/>
            <a:endParaRPr lang="en-US" sz="2400" dirty="0">
              <a:solidFill>
                <a:schemeClr val="tx2"/>
              </a:solidFill>
            </a:endParaRPr>
          </a:p>
          <a:p>
            <a:pPr marL="914400" lvl="1" indent="-457200" algn="l">
              <a:buFont typeface="Arial" panose="020B0604020202020204" pitchFamily="34" charset="0"/>
              <a:buChar char="•"/>
            </a:pPr>
            <a:r>
              <a:rPr lang="en-US" sz="2400" dirty="0">
                <a:solidFill>
                  <a:schemeClr val="tx2"/>
                </a:solidFill>
              </a:rPr>
              <a:t>Benefits and privileges of employment </a:t>
            </a:r>
            <a:r>
              <a:rPr lang="en-US" sz="2400" dirty="0" smtClean="0">
                <a:solidFill>
                  <a:schemeClr val="tx2"/>
                </a:solidFill>
              </a:rPr>
              <a:t>include but </a:t>
            </a:r>
            <a:r>
              <a:rPr lang="en-US" sz="2400" dirty="0">
                <a:solidFill>
                  <a:schemeClr val="tx2"/>
                </a:solidFill>
              </a:rPr>
              <a:t>are not limited </a:t>
            </a:r>
            <a:r>
              <a:rPr lang="en-US" sz="2400" dirty="0" smtClean="0">
                <a:solidFill>
                  <a:schemeClr val="tx2"/>
                </a:solidFill>
              </a:rPr>
              <a:t>to employer-sponsored training</a:t>
            </a:r>
            <a:r>
              <a:rPr lang="en-US" sz="2400" dirty="0">
                <a:solidFill>
                  <a:schemeClr val="tx2"/>
                </a:solidFill>
              </a:rPr>
              <a:t>, </a:t>
            </a:r>
            <a:r>
              <a:rPr lang="en-US" sz="2400" dirty="0" smtClean="0">
                <a:solidFill>
                  <a:schemeClr val="tx2"/>
                </a:solidFill>
              </a:rPr>
              <a:t>services </a:t>
            </a:r>
            <a:r>
              <a:rPr lang="en-US" sz="2400" dirty="0">
                <a:solidFill>
                  <a:schemeClr val="tx2"/>
                </a:solidFill>
              </a:rPr>
              <a:t>(e.g., employee assistance </a:t>
            </a:r>
            <a:r>
              <a:rPr lang="en-US" sz="2400" dirty="0" smtClean="0">
                <a:solidFill>
                  <a:schemeClr val="tx2"/>
                </a:solidFill>
              </a:rPr>
              <a:t>programs, </a:t>
            </a:r>
            <a:r>
              <a:rPr lang="en-US" sz="2400" dirty="0">
                <a:solidFill>
                  <a:schemeClr val="tx2"/>
                </a:solidFill>
              </a:rPr>
              <a:t>credit unions, cafeterias, lounges, gymnasiums, auditoriums, </a:t>
            </a:r>
            <a:r>
              <a:rPr lang="en-US" sz="2400" dirty="0" smtClean="0">
                <a:solidFill>
                  <a:schemeClr val="tx2"/>
                </a:solidFill>
              </a:rPr>
              <a:t>transportation, and </a:t>
            </a:r>
            <a:r>
              <a:rPr lang="en-US" sz="2400" dirty="0">
                <a:solidFill>
                  <a:schemeClr val="tx2"/>
                </a:solidFill>
              </a:rPr>
              <a:t>parties or other social </a:t>
            </a:r>
            <a:r>
              <a:rPr lang="en-US" sz="2400" dirty="0" smtClean="0">
                <a:solidFill>
                  <a:schemeClr val="tx2"/>
                </a:solidFill>
              </a:rPr>
              <a:t>functions.</a:t>
            </a:r>
          </a:p>
        </p:txBody>
      </p:sp>
    </p:spTree>
    <p:extLst>
      <p:ext uri="{BB962C8B-B14F-4D97-AF65-F5344CB8AC3E}">
        <p14:creationId xmlns:p14="http://schemas.microsoft.com/office/powerpoint/2010/main" val="3163045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In </a:t>
            </a:r>
            <a:r>
              <a:rPr lang="en-US" sz="2800" i="1" dirty="0" smtClean="0">
                <a:solidFill>
                  <a:schemeClr val="tx2"/>
                </a:solidFill>
              </a:rPr>
              <a:t>Sutton v. United Air Lines </a:t>
            </a:r>
            <a:r>
              <a:rPr lang="en-US" sz="2800" dirty="0" smtClean="0">
                <a:solidFill>
                  <a:schemeClr val="tx2"/>
                </a:solidFill>
              </a:rPr>
              <a:t>(1999), the U.S. Supreme Court held: </a:t>
            </a:r>
          </a:p>
          <a:p>
            <a:pPr marL="914400" lvl="1" indent="-457200" algn="l">
              <a:buFont typeface="Arial" panose="020B0604020202020204" pitchFamily="34" charset="0"/>
              <a:buChar char="•"/>
            </a:pPr>
            <a:r>
              <a:rPr lang="en-US" sz="2400" dirty="0" smtClean="0">
                <a:solidFill>
                  <a:schemeClr val="tx2"/>
                </a:solidFill>
              </a:rPr>
              <a:t>To be “substantially limited” in a major life activity, an individual must have an impairment that prevents or severely restricts the individual from doing daily activities that are of </a:t>
            </a:r>
            <a:r>
              <a:rPr lang="en-US" sz="2400" dirty="0">
                <a:solidFill>
                  <a:schemeClr val="tx2"/>
                </a:solidFill>
              </a:rPr>
              <a:t>central </a:t>
            </a:r>
            <a:r>
              <a:rPr lang="en-US" sz="2400" dirty="0" smtClean="0">
                <a:solidFill>
                  <a:schemeClr val="tx2"/>
                </a:solidFill>
              </a:rPr>
              <a:t>importance </a:t>
            </a:r>
            <a:r>
              <a:rPr lang="en-US" sz="2400" dirty="0">
                <a:solidFill>
                  <a:schemeClr val="tx2"/>
                </a:solidFill>
              </a:rPr>
              <a:t>to most people’s daily </a:t>
            </a:r>
            <a:r>
              <a:rPr lang="en-US" sz="2400" dirty="0" smtClean="0">
                <a:solidFill>
                  <a:schemeClr val="tx2"/>
                </a:solidFill>
              </a:rPr>
              <a:t>lives; manual tasks necessary for performance of a specific are not the test.</a:t>
            </a:r>
            <a:endParaRPr lang="en-US" sz="2400" dirty="0">
              <a:solidFill>
                <a:schemeClr val="tx2"/>
              </a:solidFill>
            </a:endParaRPr>
          </a:p>
          <a:p>
            <a:pPr marL="914400" lvl="1" indent="-457200" algn="l">
              <a:buFont typeface="Arial" panose="020B0604020202020204" pitchFamily="34" charset="0"/>
              <a:buChar char="•"/>
            </a:pPr>
            <a:r>
              <a:rPr lang="en-US" sz="2400" dirty="0" smtClean="0">
                <a:solidFill>
                  <a:schemeClr val="tx2"/>
                </a:solidFill>
              </a:rPr>
              <a:t>Impairment is determined by reference to the person’s condition with available mitigating measures (here, eyeglasses).</a:t>
            </a:r>
          </a:p>
        </p:txBody>
      </p:sp>
      <p:sp>
        <p:nvSpPr>
          <p:cNvPr id="5" name="TextBox 4"/>
          <p:cNvSpPr txBox="1"/>
          <p:nvPr/>
        </p:nvSpPr>
        <p:spPr>
          <a:xfrm>
            <a:off x="1295400" y="1828800"/>
            <a:ext cx="6934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5377345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EEOC: Reasonable </a:t>
            </a:r>
            <a:r>
              <a:rPr lang="en-US" sz="2800" dirty="0">
                <a:solidFill>
                  <a:schemeClr val="tx2"/>
                </a:solidFill>
              </a:rPr>
              <a:t>accommodations must be provided to qualified employees regardless of whether they work </a:t>
            </a:r>
            <a:r>
              <a:rPr lang="en-US" sz="2800" dirty="0" smtClean="0">
                <a:solidFill>
                  <a:schemeClr val="tx2"/>
                </a:solidFill>
              </a:rPr>
              <a:t>full-time, part-time</a:t>
            </a:r>
            <a:r>
              <a:rPr lang="en-US" sz="2800" dirty="0">
                <a:solidFill>
                  <a:schemeClr val="tx2"/>
                </a:solidFill>
              </a:rPr>
              <a:t>, or are </a:t>
            </a:r>
            <a:r>
              <a:rPr lang="en-US" sz="2800" dirty="0" smtClean="0">
                <a:solidFill>
                  <a:schemeClr val="tx2"/>
                </a:solidFill>
              </a:rPr>
              <a:t>probationary.</a:t>
            </a:r>
            <a:endParaRPr lang="en-US" sz="1400" dirty="0" smtClean="0">
              <a:solidFill>
                <a:schemeClr val="tx2"/>
              </a:solidFill>
            </a:endParaRPr>
          </a:p>
        </p:txBody>
      </p:sp>
    </p:spTree>
    <p:extLst>
      <p:ext uri="{BB962C8B-B14F-4D97-AF65-F5344CB8AC3E}">
        <p14:creationId xmlns:p14="http://schemas.microsoft.com/office/powerpoint/2010/main" val="28523487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EEOC: Generally</a:t>
            </a:r>
            <a:r>
              <a:rPr lang="en-US" sz="2800" dirty="0">
                <a:solidFill>
                  <a:schemeClr val="tx2"/>
                </a:solidFill>
              </a:rPr>
              <a:t>, the individual with a disability must inform the employer that an accommodation is </a:t>
            </a:r>
            <a:r>
              <a:rPr lang="en-US" sz="2800" dirty="0" smtClean="0">
                <a:solidFill>
                  <a:schemeClr val="tx2"/>
                </a:solidFill>
              </a:rPr>
              <a:t>needed.</a:t>
            </a:r>
            <a:endParaRPr lang="en-US" sz="1400" dirty="0" smtClean="0">
              <a:solidFill>
                <a:schemeClr val="tx2"/>
              </a:solidFill>
            </a:endParaRPr>
          </a:p>
        </p:txBody>
      </p:sp>
    </p:spTree>
    <p:extLst>
      <p:ext uri="{BB962C8B-B14F-4D97-AF65-F5344CB8AC3E}">
        <p14:creationId xmlns:p14="http://schemas.microsoft.com/office/powerpoint/2010/main" val="9151248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EEOC has identified a </a:t>
            </a:r>
            <a:r>
              <a:rPr lang="en-US" sz="2800" dirty="0">
                <a:solidFill>
                  <a:schemeClr val="tx2"/>
                </a:solidFill>
              </a:rPr>
              <a:t>number of possible reasonable accommodations that an employer may have to </a:t>
            </a:r>
            <a:r>
              <a:rPr lang="en-US" sz="2800" dirty="0" smtClean="0">
                <a:solidFill>
                  <a:schemeClr val="tx2"/>
                </a:solidFill>
              </a:rPr>
              <a:t>provide:</a:t>
            </a:r>
            <a:endParaRPr lang="en-US" sz="2800" dirty="0">
              <a:solidFill>
                <a:schemeClr val="tx2"/>
              </a:solidFill>
            </a:endParaRPr>
          </a:p>
          <a:p>
            <a:pPr marL="914400" lvl="1" indent="-457200" algn="l">
              <a:buFont typeface="Arial" panose="020B0604020202020204" pitchFamily="34" charset="0"/>
              <a:buChar char="•"/>
            </a:pPr>
            <a:r>
              <a:rPr lang="en-US" sz="2400" dirty="0">
                <a:solidFill>
                  <a:schemeClr val="tx2"/>
                </a:solidFill>
              </a:rPr>
              <a:t>making existing facilities </a:t>
            </a:r>
            <a:r>
              <a:rPr lang="en-US" sz="2400" dirty="0" smtClean="0">
                <a:solidFill>
                  <a:schemeClr val="tx2"/>
                </a:solidFill>
              </a:rPr>
              <a:t>accessible</a:t>
            </a:r>
            <a:endParaRPr lang="en-US" sz="2400" dirty="0">
              <a:solidFill>
                <a:schemeClr val="tx2"/>
              </a:solidFill>
            </a:endParaRPr>
          </a:p>
          <a:p>
            <a:pPr marL="914400" lvl="1" indent="-457200" algn="l">
              <a:buFont typeface="Arial" panose="020B0604020202020204" pitchFamily="34" charset="0"/>
              <a:buChar char="•"/>
            </a:pPr>
            <a:r>
              <a:rPr lang="en-US" sz="2400" dirty="0">
                <a:solidFill>
                  <a:schemeClr val="tx2"/>
                </a:solidFill>
              </a:rPr>
              <a:t>job </a:t>
            </a:r>
            <a:r>
              <a:rPr lang="en-US" sz="2400" dirty="0" smtClean="0">
                <a:solidFill>
                  <a:schemeClr val="tx2"/>
                </a:solidFill>
              </a:rPr>
              <a:t>restructuring</a:t>
            </a:r>
            <a:endParaRPr lang="en-US" sz="2400" dirty="0">
              <a:solidFill>
                <a:schemeClr val="tx2"/>
              </a:solidFill>
            </a:endParaRPr>
          </a:p>
          <a:p>
            <a:pPr marL="914400" lvl="1" indent="-457200" algn="l">
              <a:buFont typeface="Arial" panose="020B0604020202020204" pitchFamily="34" charset="0"/>
              <a:buChar char="•"/>
            </a:pPr>
            <a:r>
              <a:rPr lang="en-US" sz="2400" dirty="0">
                <a:solidFill>
                  <a:schemeClr val="tx2"/>
                </a:solidFill>
              </a:rPr>
              <a:t>part-time or modified work </a:t>
            </a:r>
            <a:r>
              <a:rPr lang="en-US" sz="2400" dirty="0" smtClean="0">
                <a:solidFill>
                  <a:schemeClr val="tx2"/>
                </a:solidFill>
              </a:rPr>
              <a:t>schedules</a:t>
            </a:r>
            <a:endParaRPr lang="en-US" sz="2400" dirty="0">
              <a:solidFill>
                <a:schemeClr val="tx2"/>
              </a:solidFill>
            </a:endParaRPr>
          </a:p>
          <a:p>
            <a:pPr marL="914400" lvl="1" indent="-457200" algn="l">
              <a:buFont typeface="Arial" panose="020B0604020202020204" pitchFamily="34" charset="0"/>
              <a:buChar char="•"/>
            </a:pPr>
            <a:r>
              <a:rPr lang="en-US" sz="2400" dirty="0">
                <a:solidFill>
                  <a:schemeClr val="tx2"/>
                </a:solidFill>
              </a:rPr>
              <a:t>acquiring or modifying </a:t>
            </a:r>
            <a:r>
              <a:rPr lang="en-US" sz="2400" dirty="0" smtClean="0">
                <a:solidFill>
                  <a:schemeClr val="tx2"/>
                </a:solidFill>
              </a:rPr>
              <a:t>equipment</a:t>
            </a:r>
            <a:endParaRPr lang="en-US" sz="2400" dirty="0">
              <a:solidFill>
                <a:schemeClr val="tx2"/>
              </a:solidFill>
            </a:endParaRPr>
          </a:p>
          <a:p>
            <a:pPr marL="914400" lvl="1" indent="-457200" algn="l">
              <a:buFont typeface="Arial" panose="020B0604020202020204" pitchFamily="34" charset="0"/>
              <a:buChar char="•"/>
            </a:pPr>
            <a:r>
              <a:rPr lang="en-US" sz="2400" dirty="0">
                <a:solidFill>
                  <a:schemeClr val="tx2"/>
                </a:solidFill>
              </a:rPr>
              <a:t>changing tests, training materials, or </a:t>
            </a:r>
            <a:r>
              <a:rPr lang="en-US" sz="2400" dirty="0" smtClean="0">
                <a:solidFill>
                  <a:schemeClr val="tx2"/>
                </a:solidFill>
              </a:rPr>
              <a:t>policies</a:t>
            </a:r>
            <a:endParaRPr lang="en-US" sz="2400" dirty="0">
              <a:solidFill>
                <a:schemeClr val="tx2"/>
              </a:solidFill>
            </a:endParaRPr>
          </a:p>
          <a:p>
            <a:pPr marL="914400" lvl="1" indent="-457200" algn="l">
              <a:buFont typeface="Arial" panose="020B0604020202020204" pitchFamily="34" charset="0"/>
              <a:buChar char="•"/>
            </a:pPr>
            <a:r>
              <a:rPr lang="en-US" sz="2400" dirty="0">
                <a:solidFill>
                  <a:schemeClr val="tx2"/>
                </a:solidFill>
              </a:rPr>
              <a:t>providing qualified readers or </a:t>
            </a:r>
            <a:r>
              <a:rPr lang="en-US" sz="2400" dirty="0" smtClean="0">
                <a:solidFill>
                  <a:schemeClr val="tx2"/>
                </a:solidFill>
              </a:rPr>
              <a:t>interpreters</a:t>
            </a:r>
            <a:endParaRPr lang="en-US" sz="2400" dirty="0">
              <a:solidFill>
                <a:schemeClr val="tx2"/>
              </a:solidFill>
            </a:endParaRPr>
          </a:p>
          <a:p>
            <a:pPr marL="914400" lvl="1" indent="-457200" algn="l">
              <a:buFont typeface="Arial" panose="020B0604020202020204" pitchFamily="34" charset="0"/>
              <a:buChar char="•"/>
            </a:pPr>
            <a:r>
              <a:rPr lang="en-US" sz="2400" dirty="0">
                <a:solidFill>
                  <a:schemeClr val="tx2"/>
                </a:solidFill>
              </a:rPr>
              <a:t>reassignment to a vacant </a:t>
            </a:r>
            <a:r>
              <a:rPr lang="en-US" sz="2400" dirty="0" smtClean="0">
                <a:solidFill>
                  <a:schemeClr val="tx2"/>
                </a:solidFill>
              </a:rPr>
              <a:t>position</a:t>
            </a:r>
            <a:endParaRPr lang="en-US" sz="1000" dirty="0" smtClean="0">
              <a:solidFill>
                <a:schemeClr val="tx2"/>
              </a:solidFill>
            </a:endParaRPr>
          </a:p>
        </p:txBody>
      </p:sp>
    </p:spTree>
    <p:extLst>
      <p:ext uri="{BB962C8B-B14F-4D97-AF65-F5344CB8AC3E}">
        <p14:creationId xmlns:p14="http://schemas.microsoft.com/office/powerpoint/2010/main" val="30680064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smtClean="0">
                <a:solidFill>
                  <a:schemeClr val="tx2"/>
                </a:solidFill>
              </a:rPr>
              <a:t>EEOC reasonable accommodation example:</a:t>
            </a:r>
          </a:p>
          <a:p>
            <a:pPr marL="457200" indent="-457200" algn="l">
              <a:buFont typeface="Arial" panose="020B0604020202020204" pitchFamily="34" charset="0"/>
              <a:buChar char="•"/>
            </a:pPr>
            <a:endParaRPr lang="en-US" sz="2800" dirty="0">
              <a:solidFill>
                <a:schemeClr val="tx2"/>
              </a:solidFill>
            </a:endParaRPr>
          </a:p>
          <a:p>
            <a:pPr algn="l"/>
            <a:r>
              <a:rPr lang="en-US" sz="2400" dirty="0" smtClean="0">
                <a:solidFill>
                  <a:schemeClr val="tx2"/>
                </a:solidFill>
              </a:rPr>
              <a:t>“An </a:t>
            </a:r>
            <a:r>
              <a:rPr lang="en-US" sz="2400" dirty="0">
                <a:solidFill>
                  <a:schemeClr val="tx2"/>
                </a:solidFill>
              </a:rPr>
              <a:t>employee with a hearing disability must be able to contact the public by telephone. The employee proposes that he use a </a:t>
            </a:r>
            <a:r>
              <a:rPr lang="en-US" sz="2400" dirty="0" smtClean="0">
                <a:solidFill>
                  <a:schemeClr val="tx2"/>
                </a:solidFill>
              </a:rPr>
              <a:t>TTY to </a:t>
            </a:r>
            <a:r>
              <a:rPr lang="en-US" sz="2400" dirty="0">
                <a:solidFill>
                  <a:schemeClr val="tx2"/>
                </a:solidFill>
              </a:rPr>
              <a:t>call a relay service operator who can then place the telephone call and relay the conversation between the parties. This is </a:t>
            </a:r>
            <a:r>
              <a:rPr lang="en-US" sz="2400" dirty="0" smtClean="0">
                <a:solidFill>
                  <a:schemeClr val="tx2"/>
                </a:solidFill>
              </a:rPr>
              <a:t>reasonable </a:t>
            </a:r>
            <a:r>
              <a:rPr lang="en-US" sz="2400" dirty="0">
                <a:solidFill>
                  <a:schemeClr val="tx2"/>
                </a:solidFill>
              </a:rPr>
              <a:t>because a TTY is a common device used to facilitate communication between hearing and hearing-impaired individuals. Moreover, it would be effective in enabling the employee to perform his job</a:t>
            </a:r>
            <a:r>
              <a:rPr lang="en-US" sz="2400" dirty="0" smtClean="0">
                <a:solidFill>
                  <a:schemeClr val="tx2"/>
                </a:solidFill>
              </a:rPr>
              <a:t>.”</a:t>
            </a:r>
            <a:endParaRPr lang="en-US" sz="2400" dirty="0">
              <a:solidFill>
                <a:schemeClr val="tx2"/>
              </a:solidFill>
            </a:endParaRPr>
          </a:p>
          <a:p>
            <a:pPr marL="457200" indent="-457200" algn="l">
              <a:buFont typeface="Arial" panose="020B0604020202020204" pitchFamily="34" charset="0"/>
              <a:buChar char="•"/>
            </a:pPr>
            <a:endParaRPr lang="en-US" sz="2800" dirty="0">
              <a:solidFill>
                <a:schemeClr val="tx2"/>
              </a:solidFill>
            </a:endParaRPr>
          </a:p>
          <a:p>
            <a:pPr marL="457200" indent="-457200" algn="l">
              <a:buFont typeface="Arial" panose="020B0604020202020204" pitchFamily="34" charset="0"/>
              <a:buChar char="•"/>
            </a:pPr>
            <a:endParaRPr lang="en-US" sz="2800" dirty="0">
              <a:solidFill>
                <a:schemeClr val="tx2"/>
              </a:solidFill>
            </a:endParaRPr>
          </a:p>
        </p:txBody>
      </p:sp>
    </p:spTree>
    <p:extLst>
      <p:ext uri="{BB962C8B-B14F-4D97-AF65-F5344CB8AC3E}">
        <p14:creationId xmlns:p14="http://schemas.microsoft.com/office/powerpoint/2010/main" val="27466558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EEOC reasonable accommodation example:</a:t>
            </a:r>
          </a:p>
          <a:p>
            <a:pPr marL="457200" indent="-457200" algn="l">
              <a:buFont typeface="Arial" panose="020B0604020202020204" pitchFamily="34" charset="0"/>
              <a:buChar char="•"/>
            </a:pPr>
            <a:endParaRPr lang="en-US" sz="2800" dirty="0">
              <a:solidFill>
                <a:schemeClr val="tx2"/>
              </a:solidFill>
            </a:endParaRPr>
          </a:p>
          <a:p>
            <a:pPr algn="l"/>
            <a:r>
              <a:rPr lang="en-US" sz="2600" dirty="0" smtClean="0">
                <a:solidFill>
                  <a:schemeClr val="tx2"/>
                </a:solidFill>
              </a:rPr>
              <a:t>“A </a:t>
            </a:r>
            <a:r>
              <a:rPr lang="en-US" sz="2600" dirty="0">
                <a:solidFill>
                  <a:schemeClr val="tx2"/>
                </a:solidFill>
              </a:rPr>
              <a:t>cashier easily becomes fatigued because of lupus and, as a result, has difficulty making it through her shift. The employee requests a stool because sitting greatly reduces the fatigue. This accommodation is reasonable because it is a common-sense solution to remove a workplace barrier being required to stand when the job can be effectively performed sitting down. This </a:t>
            </a:r>
            <a:r>
              <a:rPr lang="en-US" sz="2600" dirty="0" smtClean="0">
                <a:solidFill>
                  <a:schemeClr val="tx2"/>
                </a:solidFill>
              </a:rPr>
              <a:t>reasonable </a:t>
            </a:r>
            <a:r>
              <a:rPr lang="en-US" sz="2600" dirty="0">
                <a:solidFill>
                  <a:schemeClr val="tx2"/>
                </a:solidFill>
              </a:rPr>
              <a:t>accommodation is effective because it addresses the employee's fatigue and enables her to perform her job</a:t>
            </a:r>
            <a:r>
              <a:rPr lang="en-US" sz="2600" dirty="0" smtClean="0">
                <a:solidFill>
                  <a:schemeClr val="tx2"/>
                </a:solidFill>
              </a:rPr>
              <a:t>.”</a:t>
            </a:r>
            <a:endParaRPr lang="en-US" sz="2600" dirty="0">
              <a:solidFill>
                <a:schemeClr val="tx2"/>
              </a:solidFill>
            </a:endParaRPr>
          </a:p>
          <a:p>
            <a:pPr marL="457200" indent="-457200" algn="l">
              <a:buFont typeface="Arial" panose="020B0604020202020204" pitchFamily="34" charset="0"/>
              <a:buChar char="•"/>
            </a:pPr>
            <a:endParaRPr lang="en-US" sz="2800" dirty="0">
              <a:solidFill>
                <a:schemeClr val="tx2"/>
              </a:solidFill>
            </a:endParaRPr>
          </a:p>
        </p:txBody>
      </p:sp>
    </p:spTree>
    <p:extLst>
      <p:ext uri="{BB962C8B-B14F-4D97-AF65-F5344CB8AC3E}">
        <p14:creationId xmlns:p14="http://schemas.microsoft.com/office/powerpoint/2010/main" val="29524536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85000" lnSpcReduction="20000"/>
          </a:bodyPr>
          <a:lstStyle/>
          <a:p>
            <a:pPr algn="l"/>
            <a:r>
              <a:rPr lang="en-US" sz="3800" b="1" dirty="0" smtClean="0">
                <a:solidFill>
                  <a:schemeClr val="tx2"/>
                </a:solidFill>
              </a:rPr>
              <a:t>ADA Accommodations</a:t>
            </a:r>
          </a:p>
          <a:p>
            <a:pPr marL="457200" indent="-457200" algn="l">
              <a:buFont typeface="Arial" panose="020B0604020202020204" pitchFamily="34" charset="0"/>
              <a:buChar char="•"/>
            </a:pPr>
            <a:r>
              <a:rPr lang="en-US" sz="3300" dirty="0" smtClean="0">
                <a:solidFill>
                  <a:schemeClr val="tx2"/>
                </a:solidFill>
              </a:rPr>
              <a:t>EEOC reasonable accommodation example:</a:t>
            </a:r>
          </a:p>
          <a:p>
            <a:pPr marL="457200" indent="-457200" algn="l">
              <a:buFont typeface="Arial" panose="020B0604020202020204" pitchFamily="34" charset="0"/>
              <a:buChar char="•"/>
            </a:pPr>
            <a:endParaRPr lang="en-US" sz="2800" dirty="0">
              <a:solidFill>
                <a:schemeClr val="tx2"/>
              </a:solidFill>
            </a:endParaRPr>
          </a:p>
          <a:p>
            <a:pPr algn="l"/>
            <a:r>
              <a:rPr lang="en-US" sz="2600" dirty="0" smtClean="0">
                <a:solidFill>
                  <a:schemeClr val="tx2"/>
                </a:solidFill>
              </a:rPr>
              <a:t>“A </a:t>
            </a:r>
            <a:r>
              <a:rPr lang="en-US" sz="2600" dirty="0">
                <a:solidFill>
                  <a:schemeClr val="tx2"/>
                </a:solidFill>
              </a:rPr>
              <a:t>cleaning company rotates its staff to different floors on a monthly basis. One crew member has a psychiatric disability. </a:t>
            </a:r>
            <a:r>
              <a:rPr lang="en-US" sz="2600" dirty="0" smtClean="0">
                <a:solidFill>
                  <a:schemeClr val="tx2"/>
                </a:solidFill>
              </a:rPr>
              <a:t> While </a:t>
            </a:r>
            <a:r>
              <a:rPr lang="en-US" sz="2600" dirty="0">
                <a:solidFill>
                  <a:schemeClr val="tx2"/>
                </a:solidFill>
              </a:rPr>
              <a:t>his mental illness does not affect his ability to perform the various cleaning functions, it does make it difficult to adjust to alterations in his daily routine. The employee has had significant difficulty adjusting to the monthly changes in floor assignments. He asks for a reasonable accommodation and proposes three options: staying on one floor permanently, staying on one floor for two months and then rotating, or allowing a transition period to adjust to a change in floor assignments. These accommodations are reasonable because they appear to be feasible solutions to this employee's problems dealing with changes to his routine. They also appear to be effective because they would enable him to perform his cleaning duties</a:t>
            </a:r>
            <a:r>
              <a:rPr lang="en-US" sz="2600" dirty="0" smtClean="0">
                <a:solidFill>
                  <a:schemeClr val="tx2"/>
                </a:solidFill>
              </a:rPr>
              <a:t>.”</a:t>
            </a:r>
            <a:endParaRPr lang="en-US" sz="2800" dirty="0">
              <a:solidFill>
                <a:schemeClr val="tx2"/>
              </a:solidFill>
            </a:endParaRPr>
          </a:p>
        </p:txBody>
      </p:sp>
    </p:spTree>
    <p:extLst>
      <p:ext uri="{BB962C8B-B14F-4D97-AF65-F5344CB8AC3E}">
        <p14:creationId xmlns:p14="http://schemas.microsoft.com/office/powerpoint/2010/main" val="26083520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85000" lnSpcReduction="10000"/>
          </a:bodyPr>
          <a:lstStyle/>
          <a:p>
            <a:pPr algn="l"/>
            <a:r>
              <a:rPr lang="en-US" sz="3800"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An employer does not have to eliminate an essential function, i.e., a fundamental duty of the position. This is because a person with a disability who is unable to perform the essential functions, with or without reasonable </a:t>
            </a:r>
            <a:r>
              <a:rPr lang="en-US" sz="2800" dirty="0" smtClean="0">
                <a:solidFill>
                  <a:schemeClr val="tx2"/>
                </a:solidFill>
              </a:rPr>
              <a:t>accommodation, is </a:t>
            </a:r>
            <a:r>
              <a:rPr lang="en-US" sz="2800" dirty="0">
                <a:solidFill>
                  <a:schemeClr val="tx2"/>
                </a:solidFill>
              </a:rPr>
              <a:t>not a "qualified" individual with a disability within the meaning of the ADA. Nor is an employer required to lower production standards -- whether qualitative or quantitative(14) -- that are applied uniformly to employees with and without disabilities. However, an employer may have to provide reasonable accommodation to enable an employee with a disability to meet the production standard. While an employer is not required to eliminate an essential function or lower a production standard, it may do so if it wishes.</a:t>
            </a:r>
          </a:p>
          <a:p>
            <a:pPr algn="l"/>
            <a:endParaRPr lang="en-US" sz="2800" dirty="0">
              <a:solidFill>
                <a:schemeClr val="tx2"/>
              </a:solidFill>
            </a:endParaRPr>
          </a:p>
        </p:txBody>
      </p:sp>
    </p:spTree>
    <p:extLst>
      <p:ext uri="{BB962C8B-B14F-4D97-AF65-F5344CB8AC3E}">
        <p14:creationId xmlns:p14="http://schemas.microsoft.com/office/powerpoint/2010/main" val="17248581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Essential Job Functions</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does not have to eliminate an essential function, i.e., a fundamental duty of the position. </a:t>
            </a:r>
            <a:r>
              <a:rPr lang="en-US" sz="2400" dirty="0" smtClean="0">
                <a:solidFill>
                  <a:schemeClr val="tx2"/>
                </a:solidFill>
              </a:rPr>
              <a:t> </a:t>
            </a:r>
          </a:p>
          <a:p>
            <a:pPr marL="914400" lvl="1" indent="-457200" algn="l">
              <a:buFont typeface="Arial" panose="020B0604020202020204" pitchFamily="34" charset="0"/>
              <a:buChar char="•"/>
            </a:pPr>
            <a:r>
              <a:rPr lang="en-US" sz="2400" dirty="0" smtClean="0">
                <a:solidFill>
                  <a:schemeClr val="tx2"/>
                </a:solidFill>
              </a:rPr>
              <a:t>A </a:t>
            </a:r>
            <a:r>
              <a:rPr lang="en-US" sz="2400" dirty="0">
                <a:solidFill>
                  <a:schemeClr val="tx2"/>
                </a:solidFill>
              </a:rPr>
              <a:t>person with a disability who is unable to perform the essential </a:t>
            </a:r>
            <a:r>
              <a:rPr lang="en-US" sz="2400" dirty="0" smtClean="0">
                <a:solidFill>
                  <a:schemeClr val="tx2"/>
                </a:solidFill>
              </a:rPr>
              <a:t>functions of a job, </a:t>
            </a:r>
            <a:r>
              <a:rPr lang="en-US" sz="2400" dirty="0">
                <a:solidFill>
                  <a:schemeClr val="tx2"/>
                </a:solidFill>
              </a:rPr>
              <a:t>with or without reasonable </a:t>
            </a:r>
            <a:r>
              <a:rPr lang="en-US" sz="2400" dirty="0" smtClean="0">
                <a:solidFill>
                  <a:schemeClr val="tx2"/>
                </a:solidFill>
              </a:rPr>
              <a:t>accommodation, is </a:t>
            </a:r>
            <a:r>
              <a:rPr lang="en-US" sz="2400" dirty="0">
                <a:solidFill>
                  <a:schemeClr val="tx2"/>
                </a:solidFill>
              </a:rPr>
              <a:t>not a </a:t>
            </a:r>
            <a:r>
              <a:rPr lang="en-US" sz="2400" dirty="0" smtClean="0">
                <a:solidFill>
                  <a:schemeClr val="tx2"/>
                </a:solidFill>
              </a:rPr>
              <a:t>qualified </a:t>
            </a:r>
            <a:r>
              <a:rPr lang="en-US" sz="2400" dirty="0">
                <a:solidFill>
                  <a:schemeClr val="tx2"/>
                </a:solidFill>
              </a:rPr>
              <a:t>individual with a disability within the meaning of the ADA. </a:t>
            </a:r>
          </a:p>
        </p:txBody>
      </p:sp>
    </p:spTree>
    <p:extLst>
      <p:ext uri="{BB962C8B-B14F-4D97-AF65-F5344CB8AC3E}">
        <p14:creationId xmlns:p14="http://schemas.microsoft.com/office/powerpoint/2010/main" val="29102993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Production Standards</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a:t>
            </a:r>
            <a:r>
              <a:rPr lang="en-US" sz="2400" dirty="0" smtClean="0">
                <a:solidFill>
                  <a:schemeClr val="tx2"/>
                </a:solidFill>
              </a:rPr>
              <a:t>is not required </a:t>
            </a:r>
            <a:r>
              <a:rPr lang="en-US" sz="2400" dirty="0">
                <a:solidFill>
                  <a:schemeClr val="tx2"/>
                </a:solidFill>
              </a:rPr>
              <a:t>to lower </a:t>
            </a:r>
            <a:r>
              <a:rPr lang="en-US" sz="2400" dirty="0" smtClean="0">
                <a:solidFill>
                  <a:schemeClr val="tx2"/>
                </a:solidFill>
              </a:rPr>
              <a:t>qualitative </a:t>
            </a:r>
            <a:r>
              <a:rPr lang="en-US" sz="2400" dirty="0">
                <a:solidFill>
                  <a:schemeClr val="tx2"/>
                </a:solidFill>
              </a:rPr>
              <a:t>or </a:t>
            </a:r>
            <a:r>
              <a:rPr lang="en-US" sz="2400" dirty="0" smtClean="0">
                <a:solidFill>
                  <a:schemeClr val="tx2"/>
                </a:solidFill>
              </a:rPr>
              <a:t>quantitative production standards that </a:t>
            </a:r>
            <a:r>
              <a:rPr lang="en-US" sz="2400" dirty="0">
                <a:solidFill>
                  <a:schemeClr val="tx2"/>
                </a:solidFill>
              </a:rPr>
              <a:t>are applied uniformly to employees with and without disabilities. </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However</a:t>
            </a:r>
            <a:r>
              <a:rPr lang="en-US" sz="2400" dirty="0">
                <a:solidFill>
                  <a:schemeClr val="tx2"/>
                </a:solidFill>
              </a:rPr>
              <a:t>, an employer may have to provide reasonable accommodation to enable an employee with a disability to meet the production standard. </a:t>
            </a:r>
          </a:p>
        </p:txBody>
      </p:sp>
    </p:spTree>
    <p:extLst>
      <p:ext uri="{BB962C8B-B14F-4D97-AF65-F5344CB8AC3E}">
        <p14:creationId xmlns:p14="http://schemas.microsoft.com/office/powerpoint/2010/main" val="36255429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Personal Use Items</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does not have to provide as reasonable accommodations personal use items needed in accomplishing daily activities both on and off the job. </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Thus</a:t>
            </a:r>
            <a:r>
              <a:rPr lang="en-US" sz="2400" dirty="0">
                <a:solidFill>
                  <a:schemeClr val="tx2"/>
                </a:solidFill>
              </a:rPr>
              <a:t>, an employer is not required to provide an employee with a prosthetic limb, a wheelchair, eyeglasses, hearing aids, or similar devices if they are also needed off the job. </a:t>
            </a:r>
          </a:p>
        </p:txBody>
      </p:sp>
    </p:spTree>
    <p:extLst>
      <p:ext uri="{BB962C8B-B14F-4D97-AF65-F5344CB8AC3E}">
        <p14:creationId xmlns:p14="http://schemas.microsoft.com/office/powerpoint/2010/main" val="2664538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In </a:t>
            </a:r>
            <a:r>
              <a:rPr lang="en-US" sz="2800" i="1" dirty="0" smtClean="0">
                <a:solidFill>
                  <a:schemeClr val="tx2"/>
                </a:solidFill>
              </a:rPr>
              <a:t>Toyota Motor Manufacturing, Kentucky, Inc. v. Williams </a:t>
            </a:r>
            <a:r>
              <a:rPr lang="en-US" sz="2800" dirty="0" smtClean="0">
                <a:solidFill>
                  <a:schemeClr val="tx2"/>
                </a:solidFill>
              </a:rPr>
              <a:t>(2002), the U.S. Supreme Court held:</a:t>
            </a:r>
          </a:p>
          <a:p>
            <a:pPr marL="914400" lvl="1" indent="-457200" algn="l">
              <a:buFont typeface="Arial" panose="020B0604020202020204" pitchFamily="34" charset="0"/>
              <a:buChar char="•"/>
            </a:pPr>
            <a:r>
              <a:rPr lang="en-US" sz="2400" dirty="0" smtClean="0">
                <a:solidFill>
                  <a:schemeClr val="tx2"/>
                </a:solidFill>
              </a:rPr>
              <a:t>A medical condition must be permanent or long term to be an ADA disability (here, carpal tunnel syndrome).  </a:t>
            </a:r>
          </a:p>
          <a:p>
            <a:pPr marL="914400" lvl="1" indent="-457200" algn="l">
              <a:buFont typeface="Arial" panose="020B0604020202020204" pitchFamily="34" charset="0"/>
              <a:buChar char="•"/>
            </a:pPr>
            <a:r>
              <a:rPr lang="en-US" sz="2400" dirty="0" smtClean="0">
                <a:solidFill>
                  <a:schemeClr val="tx2"/>
                </a:solidFill>
              </a:rPr>
              <a:t>The terms “</a:t>
            </a:r>
            <a:r>
              <a:rPr lang="en-US" sz="2400" dirty="0">
                <a:solidFill>
                  <a:schemeClr val="tx2"/>
                </a:solidFill>
              </a:rPr>
              <a:t>substantially” and “major” in the definition of disability “need to be interpreted strictly </a:t>
            </a:r>
            <a:r>
              <a:rPr lang="en-US" sz="2400" dirty="0" smtClean="0">
                <a:solidFill>
                  <a:schemeClr val="tx2"/>
                </a:solidFill>
              </a:rPr>
              <a:t>to create a demanding standard for qualifying as disabled” under ADA.</a:t>
            </a:r>
            <a:endParaRPr lang="en-US" sz="2400" dirty="0">
              <a:solidFill>
                <a:schemeClr val="tx2"/>
              </a:solidFill>
            </a:endParaRPr>
          </a:p>
        </p:txBody>
      </p:sp>
    </p:spTree>
    <p:extLst>
      <p:ext uri="{BB962C8B-B14F-4D97-AF65-F5344CB8AC3E}">
        <p14:creationId xmlns:p14="http://schemas.microsoft.com/office/powerpoint/2010/main" val="38089246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Personal Use Amenities</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is not required to provide personal use amenities, such as a hot pot or refrigerator, if those items are not provided to employees without disabilities. </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However</a:t>
            </a:r>
            <a:r>
              <a:rPr lang="en-US" sz="2400" dirty="0">
                <a:solidFill>
                  <a:schemeClr val="tx2"/>
                </a:solidFill>
              </a:rPr>
              <a:t>, items that might otherwise be considered personal may be required as reasonable accommodations where they are specifically designed or required to meet job-related rather than personal </a:t>
            </a:r>
            <a:r>
              <a:rPr lang="en-US" sz="2400" dirty="0" smtClean="0">
                <a:solidFill>
                  <a:schemeClr val="tx2"/>
                </a:solidFill>
              </a:rPr>
              <a:t>needs.</a:t>
            </a:r>
            <a:endParaRPr lang="en-US" sz="2400" dirty="0">
              <a:solidFill>
                <a:schemeClr val="tx2"/>
              </a:solidFill>
            </a:endParaRPr>
          </a:p>
        </p:txBody>
      </p:sp>
    </p:spTree>
    <p:extLst>
      <p:ext uri="{BB962C8B-B14F-4D97-AF65-F5344CB8AC3E}">
        <p14:creationId xmlns:p14="http://schemas.microsoft.com/office/powerpoint/2010/main" val="3071676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a:t>
            </a:r>
          </a:p>
          <a:p>
            <a:pPr marL="914400" lvl="1" indent="-457200" algn="l">
              <a:buFont typeface="Arial" panose="020B0604020202020204" pitchFamily="34" charset="0"/>
              <a:buChar char="•"/>
            </a:pPr>
            <a:r>
              <a:rPr lang="en-US" sz="2400" dirty="0" smtClean="0">
                <a:solidFill>
                  <a:schemeClr val="tx2"/>
                </a:solidFill>
              </a:rPr>
              <a:t>To request </a:t>
            </a:r>
            <a:r>
              <a:rPr lang="en-US" sz="2400" dirty="0">
                <a:solidFill>
                  <a:schemeClr val="tx2"/>
                </a:solidFill>
              </a:rPr>
              <a:t>accommodation, the individual or </a:t>
            </a:r>
            <a:r>
              <a:rPr lang="en-US" sz="2400" dirty="0" smtClean="0">
                <a:solidFill>
                  <a:schemeClr val="tx2"/>
                </a:solidFill>
              </a:rPr>
              <a:t>his </a:t>
            </a:r>
            <a:r>
              <a:rPr lang="en-US" sz="2400" dirty="0">
                <a:solidFill>
                  <a:schemeClr val="tx2"/>
                </a:solidFill>
              </a:rPr>
              <a:t>representative must let the employer know that </a:t>
            </a:r>
            <a:r>
              <a:rPr lang="en-US" sz="2400" dirty="0" smtClean="0">
                <a:solidFill>
                  <a:schemeClr val="tx2"/>
                </a:solidFill>
              </a:rPr>
              <a:t>he </a:t>
            </a:r>
            <a:r>
              <a:rPr lang="en-US" sz="2400" dirty="0">
                <a:solidFill>
                  <a:schemeClr val="tx2"/>
                </a:solidFill>
              </a:rPr>
              <a:t>needs an adjustment or change at work for a reason related to a medical condition. </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To </a:t>
            </a:r>
            <a:r>
              <a:rPr lang="en-US" sz="2400" dirty="0">
                <a:solidFill>
                  <a:schemeClr val="tx2"/>
                </a:solidFill>
              </a:rPr>
              <a:t>request accommodation, an individual may use "plain English" and need not mention the ADA or use the phrase "reasonable </a:t>
            </a:r>
            <a:r>
              <a:rPr lang="en-US" sz="2400" dirty="0" smtClean="0">
                <a:solidFill>
                  <a:schemeClr val="tx2"/>
                </a:solidFill>
              </a:rPr>
              <a:t>accommodation.”</a:t>
            </a:r>
            <a:endParaRPr lang="en-US" sz="2400" dirty="0">
              <a:solidFill>
                <a:schemeClr val="tx2"/>
              </a:solidFill>
            </a:endParaRPr>
          </a:p>
        </p:txBody>
      </p:sp>
    </p:spTree>
    <p:extLst>
      <p:ext uri="{BB962C8B-B14F-4D97-AF65-F5344CB8AC3E}">
        <p14:creationId xmlns:p14="http://schemas.microsoft.com/office/powerpoint/2010/main" val="21961804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Form</a:t>
            </a:r>
          </a:p>
          <a:p>
            <a:pPr marL="914400" lvl="1" indent="-457200" algn="l">
              <a:buFont typeface="Arial" panose="020B0604020202020204" pitchFamily="34" charset="0"/>
              <a:buChar char="•"/>
            </a:pPr>
            <a:r>
              <a:rPr lang="en-US" sz="2400" dirty="0" smtClean="0">
                <a:solidFill>
                  <a:schemeClr val="tx2"/>
                </a:solidFill>
              </a:rPr>
              <a:t>Requests </a:t>
            </a:r>
            <a:r>
              <a:rPr lang="en-US" sz="2400" dirty="0">
                <a:solidFill>
                  <a:schemeClr val="tx2"/>
                </a:solidFill>
              </a:rPr>
              <a:t>for reasonable accommodation do not need to be in writing. </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Individuals </a:t>
            </a:r>
            <a:r>
              <a:rPr lang="en-US" sz="2400" dirty="0">
                <a:solidFill>
                  <a:schemeClr val="tx2"/>
                </a:solidFill>
              </a:rPr>
              <a:t>may request accommodations in conversation or may use any other mode of </a:t>
            </a:r>
            <a:r>
              <a:rPr lang="en-US" sz="2400" dirty="0" smtClean="0">
                <a:solidFill>
                  <a:schemeClr val="tx2"/>
                </a:solidFill>
              </a:rPr>
              <a:t>communication.</a:t>
            </a:r>
          </a:p>
        </p:txBody>
      </p:sp>
    </p:spTree>
    <p:extLst>
      <p:ext uri="{BB962C8B-B14F-4D97-AF65-F5344CB8AC3E}">
        <p14:creationId xmlns:p14="http://schemas.microsoft.com/office/powerpoint/2010/main" val="4649168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Timing</a:t>
            </a:r>
          </a:p>
          <a:p>
            <a:pPr marL="914400" lvl="1" indent="-457200" algn="l">
              <a:buFont typeface="Arial" panose="020B0604020202020204" pitchFamily="34" charset="0"/>
              <a:buChar char="•"/>
            </a:pPr>
            <a:r>
              <a:rPr lang="en-US" sz="2400" dirty="0">
                <a:solidFill>
                  <a:schemeClr val="tx2"/>
                </a:solidFill>
              </a:rPr>
              <a:t>An individual with a disability may request </a:t>
            </a:r>
            <a:r>
              <a:rPr lang="en-US" sz="2400" dirty="0" smtClean="0">
                <a:solidFill>
                  <a:schemeClr val="tx2"/>
                </a:solidFill>
              </a:rPr>
              <a:t>an accommodation </a:t>
            </a:r>
            <a:r>
              <a:rPr lang="en-US" sz="2400" dirty="0">
                <a:solidFill>
                  <a:schemeClr val="tx2"/>
                </a:solidFill>
              </a:rPr>
              <a:t>at any time during the application process or during the period of employment. </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ADA </a:t>
            </a:r>
            <a:r>
              <a:rPr lang="en-US" sz="2400" dirty="0">
                <a:solidFill>
                  <a:schemeClr val="tx2"/>
                </a:solidFill>
              </a:rPr>
              <a:t>does not preclude an employee with a disability from requesting </a:t>
            </a:r>
            <a:r>
              <a:rPr lang="en-US" sz="2400" dirty="0" smtClean="0">
                <a:solidFill>
                  <a:schemeClr val="tx2"/>
                </a:solidFill>
              </a:rPr>
              <a:t>an accommodation </a:t>
            </a:r>
            <a:r>
              <a:rPr lang="en-US" sz="2400" dirty="0">
                <a:solidFill>
                  <a:schemeClr val="tx2"/>
                </a:solidFill>
              </a:rPr>
              <a:t>because </a:t>
            </a:r>
            <a:r>
              <a:rPr lang="en-US" sz="2400" dirty="0" smtClean="0">
                <a:solidFill>
                  <a:schemeClr val="tx2"/>
                </a:solidFill>
              </a:rPr>
              <a:t>he </a:t>
            </a:r>
            <a:r>
              <a:rPr lang="en-US" sz="2400" dirty="0">
                <a:solidFill>
                  <a:schemeClr val="tx2"/>
                </a:solidFill>
              </a:rPr>
              <a:t>did not ask for one when applying for a job or after receiving a job offer</a:t>
            </a:r>
            <a:r>
              <a:rPr lang="en-US" sz="2400" dirty="0" smtClean="0">
                <a:solidFill>
                  <a:schemeClr val="tx2"/>
                </a:solidFill>
              </a:rPr>
              <a:t>.</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individual </a:t>
            </a:r>
            <a:r>
              <a:rPr lang="en-US" sz="2400" dirty="0" smtClean="0">
                <a:solidFill>
                  <a:schemeClr val="tx2"/>
                </a:solidFill>
              </a:rPr>
              <a:t>should </a:t>
            </a:r>
            <a:r>
              <a:rPr lang="en-US" sz="2400" dirty="0">
                <a:solidFill>
                  <a:schemeClr val="tx2"/>
                </a:solidFill>
              </a:rPr>
              <a:t>request </a:t>
            </a:r>
            <a:r>
              <a:rPr lang="en-US" sz="2400" dirty="0" smtClean="0">
                <a:solidFill>
                  <a:schemeClr val="tx2"/>
                </a:solidFill>
              </a:rPr>
              <a:t>an accommodation </a:t>
            </a:r>
            <a:r>
              <a:rPr lang="en-US" sz="2400" dirty="0">
                <a:solidFill>
                  <a:schemeClr val="tx2"/>
                </a:solidFill>
              </a:rPr>
              <a:t>when </a:t>
            </a:r>
            <a:r>
              <a:rPr lang="en-US" sz="2400" dirty="0" smtClean="0">
                <a:solidFill>
                  <a:schemeClr val="tx2"/>
                </a:solidFill>
              </a:rPr>
              <a:t>he </a:t>
            </a:r>
            <a:r>
              <a:rPr lang="en-US" sz="2400" dirty="0">
                <a:solidFill>
                  <a:schemeClr val="tx2"/>
                </a:solidFill>
              </a:rPr>
              <a:t>knows that there is a workplace barrier that is preventing </a:t>
            </a:r>
            <a:r>
              <a:rPr lang="en-US" sz="2400" dirty="0" smtClean="0">
                <a:solidFill>
                  <a:schemeClr val="tx2"/>
                </a:solidFill>
              </a:rPr>
              <a:t>him, </a:t>
            </a:r>
            <a:r>
              <a:rPr lang="en-US" sz="2400" dirty="0">
                <a:solidFill>
                  <a:schemeClr val="tx2"/>
                </a:solidFill>
              </a:rPr>
              <a:t>due to a disability, from effectively competing for a position, performing a job, or gaining equal access to a benefit of </a:t>
            </a:r>
            <a:r>
              <a:rPr lang="en-US" sz="2400" dirty="0" smtClean="0">
                <a:solidFill>
                  <a:schemeClr val="tx2"/>
                </a:solidFill>
              </a:rPr>
              <a:t>employment.</a:t>
            </a:r>
          </a:p>
        </p:txBody>
      </p:sp>
    </p:spTree>
    <p:extLst>
      <p:ext uri="{BB962C8B-B14F-4D97-AF65-F5344CB8AC3E}">
        <p14:creationId xmlns:p14="http://schemas.microsoft.com/office/powerpoint/2010/main" val="17530182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EEOC Example:</a:t>
            </a:r>
          </a:p>
          <a:p>
            <a:pPr marL="457200" indent="-457200" algn="l">
              <a:buFont typeface="Arial" panose="020B0604020202020204" pitchFamily="34" charset="0"/>
              <a:buChar char="•"/>
            </a:pPr>
            <a:endParaRPr lang="en-US" sz="2800" dirty="0">
              <a:solidFill>
                <a:schemeClr val="tx2"/>
              </a:solidFill>
            </a:endParaRPr>
          </a:p>
          <a:p>
            <a:pPr algn="l"/>
            <a:r>
              <a:rPr lang="en-US" sz="2400" dirty="0">
                <a:solidFill>
                  <a:schemeClr val="tx2"/>
                </a:solidFill>
              </a:rPr>
              <a:t>An employee tells her supervisor, "I'm having trouble getting to work at my scheduled starting time because of medical treatments I'm undergoing." </a:t>
            </a:r>
            <a:endParaRPr lang="en-US" sz="2400" dirty="0" smtClean="0">
              <a:solidFill>
                <a:schemeClr val="tx2"/>
              </a:solidFill>
            </a:endParaRPr>
          </a:p>
          <a:p>
            <a:pPr algn="l"/>
            <a:endParaRPr lang="en-US" sz="2400" dirty="0">
              <a:solidFill>
                <a:schemeClr val="tx2"/>
              </a:solidFill>
            </a:endParaRPr>
          </a:p>
          <a:p>
            <a:pPr algn="l"/>
            <a:r>
              <a:rPr lang="en-US" sz="2400" dirty="0" smtClean="0">
                <a:solidFill>
                  <a:schemeClr val="tx2"/>
                </a:solidFill>
              </a:rPr>
              <a:t>This </a:t>
            </a:r>
            <a:r>
              <a:rPr lang="en-US" sz="2400" dirty="0">
                <a:solidFill>
                  <a:schemeClr val="tx2"/>
                </a:solidFill>
              </a:rPr>
              <a:t>is a request for a reasonable accommodation.</a:t>
            </a:r>
          </a:p>
        </p:txBody>
      </p:sp>
    </p:spTree>
    <p:extLst>
      <p:ext uri="{BB962C8B-B14F-4D97-AF65-F5344CB8AC3E}">
        <p14:creationId xmlns:p14="http://schemas.microsoft.com/office/powerpoint/2010/main" val="41864782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EEOC Example:</a:t>
            </a:r>
          </a:p>
          <a:p>
            <a:pPr algn="l"/>
            <a:endParaRPr lang="en-US" sz="2800" dirty="0">
              <a:solidFill>
                <a:schemeClr val="tx2"/>
              </a:solidFill>
            </a:endParaRPr>
          </a:p>
          <a:p>
            <a:pPr algn="l"/>
            <a:r>
              <a:rPr lang="en-US" sz="2400" dirty="0" smtClean="0">
                <a:solidFill>
                  <a:schemeClr val="tx2"/>
                </a:solidFill>
              </a:rPr>
              <a:t>An </a:t>
            </a:r>
            <a:r>
              <a:rPr lang="en-US" sz="2400" dirty="0">
                <a:solidFill>
                  <a:schemeClr val="tx2"/>
                </a:solidFill>
              </a:rPr>
              <a:t>employee tells his supervisor, "I need six weeks off to get treatment for a back problem." </a:t>
            </a:r>
            <a:endParaRPr lang="en-US" sz="2400" dirty="0" smtClean="0">
              <a:solidFill>
                <a:schemeClr val="tx2"/>
              </a:solidFill>
            </a:endParaRPr>
          </a:p>
          <a:p>
            <a:pPr algn="l"/>
            <a:endParaRPr lang="en-US" sz="2400" dirty="0" smtClean="0">
              <a:solidFill>
                <a:schemeClr val="tx2"/>
              </a:solidFill>
            </a:endParaRPr>
          </a:p>
          <a:p>
            <a:pPr algn="l"/>
            <a:r>
              <a:rPr lang="en-US" sz="2400" dirty="0" smtClean="0">
                <a:solidFill>
                  <a:schemeClr val="tx2"/>
                </a:solidFill>
              </a:rPr>
              <a:t>This </a:t>
            </a:r>
            <a:r>
              <a:rPr lang="en-US" sz="2400" dirty="0">
                <a:solidFill>
                  <a:schemeClr val="tx2"/>
                </a:solidFill>
              </a:rPr>
              <a:t>is a request for a reasonable accommodation.</a:t>
            </a:r>
            <a:endParaRPr lang="en-US" sz="2400" dirty="0" smtClean="0">
              <a:solidFill>
                <a:schemeClr val="tx2"/>
              </a:solidFill>
            </a:endParaRPr>
          </a:p>
          <a:p>
            <a:pPr marL="457200" indent="-457200" algn="l">
              <a:buFont typeface="Arial" panose="020B0604020202020204" pitchFamily="34" charset="0"/>
              <a:buChar char="•"/>
            </a:pPr>
            <a:endParaRPr lang="en-US" sz="2400" dirty="0">
              <a:solidFill>
                <a:schemeClr val="tx2"/>
              </a:solidFill>
            </a:endParaRPr>
          </a:p>
          <a:p>
            <a:pPr marL="457200" indent="-457200" algn="l">
              <a:buFont typeface="Arial" panose="020B0604020202020204" pitchFamily="34" charset="0"/>
              <a:buChar char="•"/>
            </a:pPr>
            <a:endParaRPr lang="en-US" sz="2800" dirty="0">
              <a:solidFill>
                <a:schemeClr val="tx2"/>
              </a:solidFill>
            </a:endParaRPr>
          </a:p>
        </p:txBody>
      </p:sp>
    </p:spTree>
    <p:extLst>
      <p:ext uri="{BB962C8B-B14F-4D97-AF65-F5344CB8AC3E}">
        <p14:creationId xmlns:p14="http://schemas.microsoft.com/office/powerpoint/2010/main" val="6310838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EEOC Example:</a:t>
            </a:r>
          </a:p>
          <a:p>
            <a:pPr algn="l"/>
            <a:endParaRPr lang="en-US" sz="2800" dirty="0">
              <a:solidFill>
                <a:schemeClr val="tx2"/>
              </a:solidFill>
            </a:endParaRPr>
          </a:p>
          <a:p>
            <a:pPr algn="l"/>
            <a:r>
              <a:rPr lang="en-US" sz="2400" dirty="0">
                <a:solidFill>
                  <a:schemeClr val="tx2"/>
                </a:solidFill>
              </a:rPr>
              <a:t>A new employee, who uses a wheelchair, informs the employer that her wheelchair cannot fit under the desk in her office. </a:t>
            </a:r>
            <a:endParaRPr lang="en-US" sz="2400" dirty="0" smtClean="0">
              <a:solidFill>
                <a:schemeClr val="tx2"/>
              </a:solidFill>
            </a:endParaRPr>
          </a:p>
          <a:p>
            <a:pPr algn="l"/>
            <a:endParaRPr lang="en-US" sz="2400" dirty="0">
              <a:solidFill>
                <a:schemeClr val="tx2"/>
              </a:solidFill>
            </a:endParaRPr>
          </a:p>
          <a:p>
            <a:pPr algn="l"/>
            <a:r>
              <a:rPr lang="en-US" sz="2400" dirty="0" smtClean="0">
                <a:solidFill>
                  <a:schemeClr val="tx2"/>
                </a:solidFill>
              </a:rPr>
              <a:t>This </a:t>
            </a:r>
            <a:r>
              <a:rPr lang="en-US" sz="2400" dirty="0">
                <a:solidFill>
                  <a:schemeClr val="tx2"/>
                </a:solidFill>
              </a:rPr>
              <a:t>is a request for reasonable accommodation.</a:t>
            </a:r>
          </a:p>
          <a:p>
            <a:pPr marL="457200" indent="-457200" algn="l">
              <a:buFont typeface="Arial" panose="020B0604020202020204" pitchFamily="34" charset="0"/>
              <a:buChar char="•"/>
            </a:pPr>
            <a:endParaRPr lang="en-US" sz="2800" dirty="0">
              <a:solidFill>
                <a:schemeClr val="tx2"/>
              </a:solidFill>
            </a:endParaRPr>
          </a:p>
        </p:txBody>
      </p:sp>
    </p:spTree>
    <p:extLst>
      <p:ext uri="{BB962C8B-B14F-4D97-AF65-F5344CB8AC3E}">
        <p14:creationId xmlns:p14="http://schemas.microsoft.com/office/powerpoint/2010/main" val="16644676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EEOC Example:</a:t>
            </a:r>
          </a:p>
          <a:p>
            <a:pPr algn="l"/>
            <a:endParaRPr lang="en-US" sz="2800" dirty="0">
              <a:solidFill>
                <a:schemeClr val="tx2"/>
              </a:solidFill>
            </a:endParaRPr>
          </a:p>
          <a:p>
            <a:pPr algn="l"/>
            <a:r>
              <a:rPr lang="en-US" sz="2400" dirty="0">
                <a:solidFill>
                  <a:schemeClr val="tx2"/>
                </a:solidFill>
              </a:rPr>
              <a:t>An employee tells his supervisor that he would like a new chair because his present one is uncomfortable. </a:t>
            </a:r>
            <a:endParaRPr lang="en-US" sz="2400" dirty="0" smtClean="0">
              <a:solidFill>
                <a:schemeClr val="tx2"/>
              </a:solidFill>
            </a:endParaRPr>
          </a:p>
          <a:p>
            <a:pPr algn="l"/>
            <a:endParaRPr lang="en-US" sz="2400" dirty="0">
              <a:solidFill>
                <a:schemeClr val="tx2"/>
              </a:solidFill>
            </a:endParaRPr>
          </a:p>
          <a:p>
            <a:pPr algn="l"/>
            <a:r>
              <a:rPr lang="en-US" sz="2400" dirty="0" smtClean="0">
                <a:solidFill>
                  <a:schemeClr val="tx2"/>
                </a:solidFill>
              </a:rPr>
              <a:t>Although </a:t>
            </a:r>
            <a:r>
              <a:rPr lang="en-US" sz="2400" dirty="0">
                <a:solidFill>
                  <a:schemeClr val="tx2"/>
                </a:solidFill>
              </a:rPr>
              <a:t>this is a request for a change at work, his statement is insufficient to put the employer on notice that he is requesting reasonable accommodation. He does not link his need for the new chair with a medical condition</a:t>
            </a:r>
            <a:r>
              <a:rPr lang="en-US" sz="2400" dirty="0" smtClean="0">
                <a:solidFill>
                  <a:schemeClr val="tx2"/>
                </a:solidFill>
              </a:rPr>
              <a:t>.</a:t>
            </a:r>
            <a:endParaRPr lang="en-US" sz="2400" dirty="0">
              <a:solidFill>
                <a:schemeClr val="tx2"/>
              </a:solidFill>
            </a:endParaRPr>
          </a:p>
          <a:p>
            <a:pPr marL="457200" indent="-457200" algn="l">
              <a:buFont typeface="Arial" panose="020B0604020202020204" pitchFamily="34" charset="0"/>
              <a:buChar char="•"/>
            </a:pPr>
            <a:endParaRPr lang="en-US" sz="2800" dirty="0">
              <a:solidFill>
                <a:schemeClr val="tx2"/>
              </a:solidFill>
            </a:endParaRPr>
          </a:p>
        </p:txBody>
      </p:sp>
    </p:spTree>
    <p:extLst>
      <p:ext uri="{BB962C8B-B14F-4D97-AF65-F5344CB8AC3E}">
        <p14:creationId xmlns:p14="http://schemas.microsoft.com/office/powerpoint/2010/main" val="38433112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EEOC Example:</a:t>
            </a:r>
          </a:p>
          <a:p>
            <a:pPr algn="l"/>
            <a:endParaRPr lang="en-US" sz="2800" dirty="0">
              <a:solidFill>
                <a:schemeClr val="tx2"/>
              </a:solidFill>
            </a:endParaRPr>
          </a:p>
          <a:p>
            <a:pPr algn="l"/>
            <a:r>
              <a:rPr lang="en-US" sz="2400" dirty="0" smtClean="0">
                <a:solidFill>
                  <a:schemeClr val="tx2"/>
                </a:solidFill>
              </a:rPr>
              <a:t>An </a:t>
            </a:r>
            <a:r>
              <a:rPr lang="en-US" sz="2400" dirty="0">
                <a:solidFill>
                  <a:schemeClr val="tx2"/>
                </a:solidFill>
              </a:rPr>
              <a:t>employee's spouse phones the employee's supervisor on Monday morning to inform her that the employee had a medical emergency due to multiple sclerosis, needed to be hospitalized, and thus requires time off. </a:t>
            </a:r>
            <a:endParaRPr lang="en-US" sz="2400" dirty="0" smtClean="0">
              <a:solidFill>
                <a:schemeClr val="tx2"/>
              </a:solidFill>
            </a:endParaRPr>
          </a:p>
          <a:p>
            <a:pPr algn="l"/>
            <a:endParaRPr lang="en-US" sz="2400" dirty="0">
              <a:solidFill>
                <a:schemeClr val="tx2"/>
              </a:solidFill>
            </a:endParaRPr>
          </a:p>
          <a:p>
            <a:pPr algn="l"/>
            <a:r>
              <a:rPr lang="en-US" sz="2400" dirty="0" smtClean="0">
                <a:solidFill>
                  <a:schemeClr val="tx2"/>
                </a:solidFill>
              </a:rPr>
              <a:t>This </a:t>
            </a:r>
            <a:r>
              <a:rPr lang="en-US" sz="2400" dirty="0">
                <a:solidFill>
                  <a:schemeClr val="tx2"/>
                </a:solidFill>
              </a:rPr>
              <a:t>discussion </a:t>
            </a:r>
            <a:r>
              <a:rPr lang="en-US" sz="2400" dirty="0" smtClean="0">
                <a:solidFill>
                  <a:schemeClr val="tx2"/>
                </a:solidFill>
              </a:rPr>
              <a:t>is a </a:t>
            </a:r>
            <a:r>
              <a:rPr lang="en-US" sz="2400" dirty="0">
                <a:solidFill>
                  <a:schemeClr val="tx2"/>
                </a:solidFill>
              </a:rPr>
              <a:t>request for reasonable accommodation.</a:t>
            </a:r>
            <a:endParaRPr lang="en-US" sz="2800" dirty="0">
              <a:solidFill>
                <a:schemeClr val="tx2"/>
              </a:solidFill>
            </a:endParaRPr>
          </a:p>
        </p:txBody>
      </p:sp>
    </p:spTree>
    <p:extLst>
      <p:ext uri="{BB962C8B-B14F-4D97-AF65-F5344CB8AC3E}">
        <p14:creationId xmlns:p14="http://schemas.microsoft.com/office/powerpoint/2010/main" val="2542969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EEOC Example:</a:t>
            </a:r>
          </a:p>
          <a:p>
            <a:pPr algn="l"/>
            <a:endParaRPr lang="en-US" sz="2800" dirty="0">
              <a:solidFill>
                <a:schemeClr val="tx2"/>
              </a:solidFill>
            </a:endParaRPr>
          </a:p>
          <a:p>
            <a:pPr algn="l"/>
            <a:r>
              <a:rPr lang="en-US" sz="2400" dirty="0" smtClean="0">
                <a:solidFill>
                  <a:schemeClr val="tx2"/>
                </a:solidFill>
              </a:rPr>
              <a:t>An </a:t>
            </a:r>
            <a:r>
              <a:rPr lang="en-US" sz="2400" dirty="0">
                <a:solidFill>
                  <a:schemeClr val="tx2"/>
                </a:solidFill>
              </a:rPr>
              <a:t>employee has been out of work for six months with a workers' compensation injury. </a:t>
            </a:r>
            <a:r>
              <a:rPr lang="en-US" sz="2400" dirty="0" smtClean="0">
                <a:solidFill>
                  <a:schemeClr val="tx2"/>
                </a:solidFill>
              </a:rPr>
              <a:t> The </a:t>
            </a:r>
            <a:r>
              <a:rPr lang="en-US" sz="2400" dirty="0">
                <a:solidFill>
                  <a:schemeClr val="tx2"/>
                </a:solidFill>
              </a:rPr>
              <a:t>employee's doctor sends the employer a letter, stating that the employee is released to return to </a:t>
            </a:r>
            <a:r>
              <a:rPr lang="en-US" sz="2400" dirty="0" smtClean="0">
                <a:solidFill>
                  <a:schemeClr val="tx2"/>
                </a:solidFill>
              </a:rPr>
              <a:t>light duty work.  </a:t>
            </a:r>
          </a:p>
          <a:p>
            <a:pPr algn="l"/>
            <a:endParaRPr lang="en-US" sz="2400" dirty="0">
              <a:solidFill>
                <a:schemeClr val="tx2"/>
              </a:solidFill>
            </a:endParaRPr>
          </a:p>
          <a:p>
            <a:pPr algn="l"/>
            <a:r>
              <a:rPr lang="en-US" sz="2400" dirty="0" smtClean="0">
                <a:solidFill>
                  <a:schemeClr val="tx2"/>
                </a:solidFill>
              </a:rPr>
              <a:t>The </a:t>
            </a:r>
            <a:r>
              <a:rPr lang="en-US" sz="2400" dirty="0">
                <a:solidFill>
                  <a:schemeClr val="tx2"/>
                </a:solidFill>
              </a:rPr>
              <a:t>letter constitutes a request for reasonable accommodation.</a:t>
            </a:r>
            <a:endParaRPr lang="en-US" sz="2800" dirty="0">
              <a:solidFill>
                <a:schemeClr val="tx2"/>
              </a:solidFill>
            </a:endParaRPr>
          </a:p>
        </p:txBody>
      </p:sp>
    </p:spTree>
    <p:extLst>
      <p:ext uri="{BB962C8B-B14F-4D97-AF65-F5344CB8AC3E}">
        <p14:creationId xmlns:p14="http://schemas.microsoft.com/office/powerpoint/2010/main" val="3959082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After </a:t>
            </a:r>
            <a:r>
              <a:rPr lang="en-US" sz="2800" i="1" dirty="0" smtClean="0">
                <a:solidFill>
                  <a:schemeClr val="tx2"/>
                </a:solidFill>
              </a:rPr>
              <a:t>Sutton</a:t>
            </a:r>
            <a:r>
              <a:rPr lang="en-US" sz="2800" dirty="0" smtClean="0">
                <a:solidFill>
                  <a:schemeClr val="tx2"/>
                </a:solidFill>
              </a:rPr>
              <a:t> and </a:t>
            </a:r>
            <a:r>
              <a:rPr lang="en-US" sz="2800" i="1" dirty="0" smtClean="0">
                <a:solidFill>
                  <a:schemeClr val="tx2"/>
                </a:solidFill>
              </a:rPr>
              <a:t>Toyota</a:t>
            </a:r>
            <a:r>
              <a:rPr lang="en-US" sz="2800" dirty="0" smtClean="0">
                <a:solidFill>
                  <a:schemeClr val="tx2"/>
                </a:solidFill>
              </a:rPr>
              <a:t>, courts interpreted “disability” under the ADA narrowly.</a:t>
            </a:r>
          </a:p>
          <a:p>
            <a:pPr marL="457200" indent="-457200" algn="l">
              <a:buFont typeface="Arial" panose="020B0604020202020204" pitchFamily="34" charset="0"/>
              <a:buChar char="•"/>
            </a:pPr>
            <a:r>
              <a:rPr lang="en-US" sz="2800" dirty="0" smtClean="0">
                <a:solidFill>
                  <a:schemeClr val="tx2"/>
                </a:solidFill>
              </a:rPr>
              <a:t>In response, Congress passed the Americans with Disabilities Act Amendment Act of 2008 (“ADAAA”).</a:t>
            </a:r>
          </a:p>
          <a:p>
            <a:pPr marL="457200" indent="-457200" algn="l">
              <a:buFont typeface="Arial" panose="020B0604020202020204" pitchFamily="34" charset="0"/>
              <a:buChar char="•"/>
            </a:pPr>
            <a:r>
              <a:rPr lang="en-US" sz="2800" dirty="0">
                <a:solidFill>
                  <a:schemeClr val="tx2"/>
                </a:solidFill>
              </a:rPr>
              <a:t>In </a:t>
            </a:r>
            <a:r>
              <a:rPr lang="en-US" sz="2800" dirty="0" err="1">
                <a:solidFill>
                  <a:schemeClr val="tx2"/>
                </a:solidFill>
              </a:rPr>
              <a:t>ADDAA</a:t>
            </a:r>
            <a:r>
              <a:rPr lang="en-US" sz="2800" dirty="0">
                <a:solidFill>
                  <a:schemeClr val="tx2"/>
                </a:solidFill>
              </a:rPr>
              <a:t>, Congress directed the EEOC to revise its regulations to provide </a:t>
            </a:r>
            <a:r>
              <a:rPr lang="en-US" sz="2800" dirty="0" smtClean="0">
                <a:solidFill>
                  <a:schemeClr val="tx2"/>
                </a:solidFill>
              </a:rPr>
              <a:t>broader protections. </a:t>
            </a:r>
          </a:p>
          <a:p>
            <a:pPr marL="457200" indent="-457200" algn="l">
              <a:buFont typeface="Arial" panose="020B0604020202020204" pitchFamily="34" charset="0"/>
              <a:buChar char="•"/>
            </a:pPr>
            <a:r>
              <a:rPr lang="en-US" sz="2800" dirty="0" smtClean="0">
                <a:solidFill>
                  <a:schemeClr val="tx2"/>
                </a:solidFill>
              </a:rPr>
              <a:t>EEOC adopted new final ADA regulations which became effective May 24, 2011.</a:t>
            </a:r>
            <a:endParaRPr lang="en-US" sz="2800" dirty="0">
              <a:solidFill>
                <a:schemeClr val="tx2"/>
              </a:solidFill>
            </a:endParaRPr>
          </a:p>
        </p:txBody>
      </p:sp>
    </p:spTree>
    <p:extLst>
      <p:ext uri="{BB962C8B-B14F-4D97-AF65-F5344CB8AC3E}">
        <p14:creationId xmlns:p14="http://schemas.microsoft.com/office/powerpoint/2010/main" val="34738358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a:t>
            </a:r>
          </a:p>
          <a:p>
            <a:pPr marL="914400" lvl="1" indent="-457200" algn="l">
              <a:buFont typeface="Arial" panose="020B0604020202020204" pitchFamily="34" charset="0"/>
              <a:buChar char="•"/>
            </a:pPr>
            <a:r>
              <a:rPr lang="en-US" dirty="0" smtClean="0">
                <a:solidFill>
                  <a:schemeClr val="tx2"/>
                </a:solidFill>
              </a:rPr>
              <a:t>An </a:t>
            </a:r>
            <a:r>
              <a:rPr lang="en-US" dirty="0">
                <a:solidFill>
                  <a:schemeClr val="tx2"/>
                </a:solidFill>
              </a:rPr>
              <a:t>employer </a:t>
            </a:r>
            <a:r>
              <a:rPr lang="en-US" dirty="0" smtClean="0">
                <a:solidFill>
                  <a:schemeClr val="tx2"/>
                </a:solidFill>
              </a:rPr>
              <a:t>is not required to ask </a:t>
            </a:r>
            <a:r>
              <a:rPr lang="en-US" dirty="0">
                <a:solidFill>
                  <a:schemeClr val="tx2"/>
                </a:solidFill>
              </a:rPr>
              <a:t>whether a reasonable accommodation is needed when an employee has not asked for </a:t>
            </a:r>
            <a:r>
              <a:rPr lang="en-US" dirty="0" smtClean="0">
                <a:solidFill>
                  <a:schemeClr val="tx2"/>
                </a:solidFill>
              </a:rPr>
              <a:t>one.  </a:t>
            </a:r>
            <a:r>
              <a:rPr lang="en-US" b="1" dirty="0" smtClean="0">
                <a:solidFill>
                  <a:schemeClr val="tx2"/>
                </a:solidFill>
              </a:rPr>
              <a:t> An individual </a:t>
            </a:r>
            <a:r>
              <a:rPr lang="en-US" b="1" dirty="0">
                <a:solidFill>
                  <a:schemeClr val="tx2"/>
                </a:solidFill>
              </a:rPr>
              <a:t>with a disability </a:t>
            </a:r>
            <a:r>
              <a:rPr lang="en-US" b="1" dirty="0" smtClean="0">
                <a:solidFill>
                  <a:schemeClr val="tx2"/>
                </a:solidFill>
              </a:rPr>
              <a:t>must </a:t>
            </a:r>
            <a:r>
              <a:rPr lang="en-US" b="1" dirty="0">
                <a:solidFill>
                  <a:schemeClr val="tx2"/>
                </a:solidFill>
              </a:rPr>
              <a:t>inform the employer that an accommodation is needed.</a:t>
            </a:r>
            <a:endParaRPr lang="en-US" b="1" dirty="0" smtClean="0">
              <a:solidFill>
                <a:schemeClr val="tx2"/>
              </a:solidFill>
            </a:endParaRPr>
          </a:p>
          <a:p>
            <a:pPr algn="l"/>
            <a:endParaRPr lang="en-US" sz="2800" dirty="0">
              <a:solidFill>
                <a:schemeClr val="tx2"/>
              </a:solidFill>
            </a:endParaRPr>
          </a:p>
          <a:p>
            <a:pPr algn="l"/>
            <a:endParaRPr lang="en-US" sz="2800" dirty="0">
              <a:solidFill>
                <a:schemeClr val="tx2"/>
              </a:solidFill>
            </a:endParaRPr>
          </a:p>
        </p:txBody>
      </p:sp>
    </p:spTree>
    <p:extLst>
      <p:ext uri="{BB962C8B-B14F-4D97-AF65-F5344CB8AC3E}">
        <p14:creationId xmlns:p14="http://schemas.microsoft.com/office/powerpoint/2010/main" val="39927427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a:t>
            </a:r>
          </a:p>
          <a:p>
            <a:pPr marL="914400" lvl="1" indent="-457200" algn="l">
              <a:buFont typeface="Arial" panose="020B0604020202020204" pitchFamily="34" charset="0"/>
              <a:buChar char="•"/>
            </a:pPr>
            <a:r>
              <a:rPr lang="en-US" sz="2400" dirty="0">
                <a:solidFill>
                  <a:schemeClr val="tx2"/>
                </a:solidFill>
              </a:rPr>
              <a:t>An employer may ask an employee with a known disability whether </a:t>
            </a:r>
            <a:r>
              <a:rPr lang="en-US" sz="2400" dirty="0" smtClean="0">
                <a:solidFill>
                  <a:schemeClr val="tx2"/>
                </a:solidFill>
              </a:rPr>
              <a:t>he </a:t>
            </a:r>
            <a:r>
              <a:rPr lang="en-US" sz="2400" dirty="0">
                <a:solidFill>
                  <a:schemeClr val="tx2"/>
                </a:solidFill>
              </a:rPr>
              <a:t>needs a reasonable accommodation when it reasonably believes that the employee may need an accommodation. </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also may ask an employee with a disability who is having performance or conduct problems if </a:t>
            </a:r>
            <a:r>
              <a:rPr lang="en-US" sz="2400" dirty="0" smtClean="0">
                <a:solidFill>
                  <a:schemeClr val="tx2"/>
                </a:solidFill>
              </a:rPr>
              <a:t>he </a:t>
            </a:r>
            <a:r>
              <a:rPr lang="en-US" sz="2400" dirty="0">
                <a:solidFill>
                  <a:schemeClr val="tx2"/>
                </a:solidFill>
              </a:rPr>
              <a:t>needs reasonable </a:t>
            </a:r>
            <a:r>
              <a:rPr lang="en-US" sz="2400" dirty="0" smtClean="0">
                <a:solidFill>
                  <a:schemeClr val="tx2"/>
                </a:solidFill>
              </a:rPr>
              <a:t>accommodation.</a:t>
            </a:r>
            <a:endParaRPr lang="en-US" sz="2400" dirty="0">
              <a:solidFill>
                <a:schemeClr val="tx2"/>
              </a:solidFill>
            </a:endParaRPr>
          </a:p>
          <a:p>
            <a:pPr algn="l"/>
            <a:endParaRPr lang="en-US" sz="2800" dirty="0">
              <a:solidFill>
                <a:schemeClr val="tx2"/>
              </a:solidFill>
            </a:endParaRPr>
          </a:p>
        </p:txBody>
      </p:sp>
    </p:spTree>
    <p:extLst>
      <p:ext uri="{BB962C8B-B14F-4D97-AF65-F5344CB8AC3E}">
        <p14:creationId xmlns:p14="http://schemas.microsoft.com/office/powerpoint/2010/main" val="39368835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Interactive Process</a:t>
            </a:r>
          </a:p>
          <a:p>
            <a:pPr marL="800100" lvl="1" indent="-342900" algn="l">
              <a:buFont typeface="Arial" panose="020B0604020202020204" pitchFamily="34" charset="0"/>
              <a:buChar char="•"/>
            </a:pPr>
            <a:r>
              <a:rPr lang="en-US" sz="2400" dirty="0" smtClean="0">
                <a:solidFill>
                  <a:schemeClr val="tx2"/>
                </a:solidFill>
              </a:rPr>
              <a:t>A </a:t>
            </a:r>
            <a:r>
              <a:rPr lang="en-US" sz="2400" dirty="0">
                <a:solidFill>
                  <a:schemeClr val="tx2"/>
                </a:solidFill>
              </a:rPr>
              <a:t>request for reasonable accommodation is the first step in an </a:t>
            </a:r>
            <a:r>
              <a:rPr lang="en-US" sz="2400" b="1" dirty="0" smtClean="0">
                <a:solidFill>
                  <a:schemeClr val="tx2"/>
                </a:solidFill>
              </a:rPr>
              <a:t>informal </a:t>
            </a:r>
            <a:r>
              <a:rPr lang="en-US" sz="2400" b="1" dirty="0">
                <a:solidFill>
                  <a:schemeClr val="tx2"/>
                </a:solidFill>
              </a:rPr>
              <a:t>interactive process </a:t>
            </a:r>
            <a:r>
              <a:rPr lang="en-US" sz="2400" dirty="0">
                <a:solidFill>
                  <a:schemeClr val="tx2"/>
                </a:solidFill>
              </a:rPr>
              <a:t>between the individual and the employer.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In </a:t>
            </a:r>
            <a:r>
              <a:rPr lang="en-US" sz="2400" dirty="0">
                <a:solidFill>
                  <a:schemeClr val="tx2"/>
                </a:solidFill>
              </a:rPr>
              <a:t>some instances, before addressing the merits of the accommodation request, the employer needs to determine if the individual's medical condition meets the ADA definition of </a:t>
            </a:r>
            <a:r>
              <a:rPr lang="en-US" sz="2400" dirty="0" smtClean="0">
                <a:solidFill>
                  <a:schemeClr val="tx2"/>
                </a:solidFill>
              </a:rPr>
              <a:t>disability.</a:t>
            </a:r>
            <a:endParaRPr lang="en-US" dirty="0">
              <a:solidFill>
                <a:schemeClr val="tx2"/>
              </a:solidFill>
            </a:endParaRPr>
          </a:p>
        </p:txBody>
      </p:sp>
    </p:spTree>
    <p:extLst>
      <p:ext uri="{BB962C8B-B14F-4D97-AF65-F5344CB8AC3E}">
        <p14:creationId xmlns:p14="http://schemas.microsoft.com/office/powerpoint/2010/main" val="37142006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Responding to Accommodation Requests</a:t>
            </a:r>
          </a:p>
          <a:p>
            <a:pPr marL="914400" lvl="1" indent="-4572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may </a:t>
            </a:r>
            <a:r>
              <a:rPr lang="en-US" sz="2400" dirty="0" smtClean="0">
                <a:solidFill>
                  <a:schemeClr val="tx2"/>
                </a:solidFill>
              </a:rPr>
              <a:t>write </a:t>
            </a:r>
            <a:r>
              <a:rPr lang="en-US" sz="2400" dirty="0">
                <a:solidFill>
                  <a:schemeClr val="tx2"/>
                </a:solidFill>
              </a:rPr>
              <a:t>a </a:t>
            </a:r>
            <a:r>
              <a:rPr lang="en-US" sz="2400" dirty="0" smtClean="0">
                <a:solidFill>
                  <a:schemeClr val="tx2"/>
                </a:solidFill>
              </a:rPr>
              <a:t>letter </a:t>
            </a:r>
            <a:r>
              <a:rPr lang="en-US" sz="2400" dirty="0">
                <a:solidFill>
                  <a:schemeClr val="tx2"/>
                </a:solidFill>
              </a:rPr>
              <a:t>confirming the </a:t>
            </a:r>
            <a:r>
              <a:rPr lang="en-US" sz="2400" dirty="0" smtClean="0">
                <a:solidFill>
                  <a:schemeClr val="tx2"/>
                </a:solidFill>
              </a:rPr>
              <a:t>worker’s request. </a:t>
            </a:r>
          </a:p>
          <a:p>
            <a:pPr marL="914400" lvl="1" indent="-457200" algn="l">
              <a:buFont typeface="Arial" panose="020B0604020202020204" pitchFamily="34" charset="0"/>
              <a:buChar char="•"/>
            </a:pPr>
            <a:r>
              <a:rPr lang="en-US" sz="2400" dirty="0" smtClean="0">
                <a:solidFill>
                  <a:schemeClr val="tx2"/>
                </a:solidFill>
              </a:rPr>
              <a:t>An employer may </a:t>
            </a:r>
            <a:r>
              <a:rPr lang="en-US" sz="2400" dirty="0">
                <a:solidFill>
                  <a:schemeClr val="tx2"/>
                </a:solidFill>
              </a:rPr>
              <a:t>ask the </a:t>
            </a:r>
            <a:r>
              <a:rPr lang="en-US" sz="2400" dirty="0" smtClean="0">
                <a:solidFill>
                  <a:schemeClr val="tx2"/>
                </a:solidFill>
              </a:rPr>
              <a:t>worker to </a:t>
            </a:r>
            <a:r>
              <a:rPr lang="en-US" sz="2400" dirty="0">
                <a:solidFill>
                  <a:schemeClr val="tx2"/>
                </a:solidFill>
              </a:rPr>
              <a:t>fill out a form or submit the request in written </a:t>
            </a:r>
            <a:r>
              <a:rPr lang="en-US" sz="2400" dirty="0" smtClean="0">
                <a:solidFill>
                  <a:schemeClr val="tx2"/>
                </a:solidFill>
              </a:rPr>
              <a:t>form</a:t>
            </a:r>
            <a:r>
              <a:rPr lang="en-US" sz="2400" dirty="0">
                <a:solidFill>
                  <a:schemeClr val="tx2"/>
                </a:solidFill>
              </a:rPr>
              <a:t>.</a:t>
            </a:r>
            <a:endParaRPr lang="en-US" sz="2400" dirty="0" smtClean="0">
              <a:solidFill>
                <a:schemeClr val="tx2"/>
              </a:solidFill>
            </a:endParaRPr>
          </a:p>
          <a:p>
            <a:pPr marL="914400" lvl="1" indent="-457200" algn="l">
              <a:buFont typeface="Arial" panose="020B0604020202020204" pitchFamily="34" charset="0"/>
              <a:buChar char="•"/>
            </a:pPr>
            <a:r>
              <a:rPr lang="en-US" sz="2400" dirty="0" smtClean="0">
                <a:solidFill>
                  <a:schemeClr val="tx2"/>
                </a:solidFill>
              </a:rPr>
              <a:t>An employer may </a:t>
            </a:r>
            <a:r>
              <a:rPr lang="en-US" sz="2400" dirty="0">
                <a:solidFill>
                  <a:schemeClr val="tx2"/>
                </a:solidFill>
              </a:rPr>
              <a:t>request reasonable documentation that the </a:t>
            </a:r>
            <a:r>
              <a:rPr lang="en-US" sz="2400" dirty="0" smtClean="0">
                <a:solidFill>
                  <a:schemeClr val="tx2"/>
                </a:solidFill>
              </a:rPr>
              <a:t>worker has </a:t>
            </a:r>
            <a:r>
              <a:rPr lang="en-US" sz="2400" dirty="0">
                <a:solidFill>
                  <a:schemeClr val="tx2"/>
                </a:solidFill>
              </a:rPr>
              <a:t>an ADA disability and needs a reasonable accommodation</a:t>
            </a:r>
            <a:r>
              <a:rPr lang="en-US" sz="2400" dirty="0" smtClean="0">
                <a:solidFill>
                  <a:schemeClr val="tx2"/>
                </a:solidFill>
              </a:rPr>
              <a:t>.</a:t>
            </a:r>
          </a:p>
        </p:txBody>
      </p:sp>
    </p:spTree>
    <p:extLst>
      <p:ext uri="{BB962C8B-B14F-4D97-AF65-F5344CB8AC3E}">
        <p14:creationId xmlns:p14="http://schemas.microsoft.com/office/powerpoint/2010/main" val="24668690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Interactive Process</a:t>
            </a:r>
          </a:p>
          <a:p>
            <a:pPr marL="800100" lvl="1" indent="-342900" algn="l">
              <a:buFont typeface="Arial" panose="020B0604020202020204" pitchFamily="34" charset="0"/>
              <a:buChar char="•"/>
            </a:pPr>
            <a:r>
              <a:rPr lang="en-US" sz="2400" dirty="0" smtClean="0">
                <a:solidFill>
                  <a:schemeClr val="tx2"/>
                </a:solidFill>
              </a:rPr>
              <a:t>The </a:t>
            </a:r>
            <a:r>
              <a:rPr lang="en-US" sz="2400" dirty="0">
                <a:solidFill>
                  <a:schemeClr val="tx2"/>
                </a:solidFill>
              </a:rPr>
              <a:t>employer may require only the documentation that is needed to establish that a person has an ADA disability, and that the disability necessitates a reasonable accommodation.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An employer cannot </a:t>
            </a:r>
            <a:r>
              <a:rPr lang="en-US" sz="2400" dirty="0">
                <a:solidFill>
                  <a:schemeClr val="tx2"/>
                </a:solidFill>
              </a:rPr>
              <a:t>ask for documentation that is unrelated to determining the existence of a disability and the necessity for an accommodation. </a:t>
            </a:r>
            <a:r>
              <a:rPr lang="en-US" sz="2400" dirty="0" smtClean="0">
                <a:solidFill>
                  <a:schemeClr val="tx2"/>
                </a:solidFill>
              </a:rPr>
              <a:t> </a:t>
            </a:r>
          </a:p>
          <a:p>
            <a:pPr marL="800100" lvl="1" indent="-342900" algn="l">
              <a:buFont typeface="Arial" panose="020B0604020202020204" pitchFamily="34" charset="0"/>
              <a:buChar char="•"/>
            </a:pPr>
            <a:r>
              <a:rPr lang="en-US" sz="2400" dirty="0">
                <a:solidFill>
                  <a:schemeClr val="tx2"/>
                </a:solidFill>
              </a:rPr>
              <a:t>If an individual has more than one disability, an employer can request information pertaining only to the disability that requires a reasonable accommodation.</a:t>
            </a:r>
          </a:p>
          <a:p>
            <a:pPr lvl="1" algn="l"/>
            <a:endParaRPr lang="en-US" sz="2400" dirty="0" smtClean="0">
              <a:solidFill>
                <a:schemeClr val="tx2"/>
              </a:solidFill>
            </a:endParaRPr>
          </a:p>
        </p:txBody>
      </p:sp>
    </p:spTree>
    <p:extLst>
      <p:ext uri="{BB962C8B-B14F-4D97-AF65-F5344CB8AC3E}">
        <p14:creationId xmlns:p14="http://schemas.microsoft.com/office/powerpoint/2010/main" val="18695797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Interactive Process</a:t>
            </a:r>
          </a:p>
          <a:p>
            <a:pPr marL="800100" lvl="1" indent="-342900" algn="l">
              <a:buFont typeface="Arial" panose="020B0604020202020204" pitchFamily="34" charset="0"/>
              <a:buChar char="•"/>
            </a:pPr>
            <a:r>
              <a:rPr lang="en-US" sz="2400" dirty="0" smtClean="0">
                <a:solidFill>
                  <a:schemeClr val="tx2"/>
                </a:solidFill>
              </a:rPr>
              <a:t>EEOC: In most </a:t>
            </a:r>
            <a:r>
              <a:rPr lang="en-US" sz="2400" dirty="0">
                <a:solidFill>
                  <a:schemeClr val="tx2"/>
                </a:solidFill>
              </a:rPr>
              <a:t>situations an employer cannot request a person's complete medical </a:t>
            </a:r>
            <a:r>
              <a:rPr lang="en-US" sz="2400" dirty="0" smtClean="0">
                <a:solidFill>
                  <a:schemeClr val="tx2"/>
                </a:solidFill>
              </a:rPr>
              <a:t>records, </a:t>
            </a:r>
            <a:r>
              <a:rPr lang="en-US" sz="2400" dirty="0">
                <a:solidFill>
                  <a:schemeClr val="tx2"/>
                </a:solidFill>
              </a:rPr>
              <a:t>because they are likely to contain information unrelated to the disability at issue and the need for accommodation.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EEOC: An </a:t>
            </a:r>
            <a:r>
              <a:rPr lang="en-US" sz="2400" dirty="0">
                <a:solidFill>
                  <a:schemeClr val="tx2"/>
                </a:solidFill>
              </a:rPr>
              <a:t>employer cannot ask for documentation </a:t>
            </a:r>
            <a:r>
              <a:rPr lang="en-US" sz="2400" dirty="0" smtClean="0">
                <a:solidFill>
                  <a:schemeClr val="tx2"/>
                </a:solidFill>
              </a:rPr>
              <a:t>when both </a:t>
            </a:r>
            <a:r>
              <a:rPr lang="en-US" sz="2400" dirty="0">
                <a:solidFill>
                  <a:schemeClr val="tx2"/>
                </a:solidFill>
              </a:rPr>
              <a:t>the disability and the need for reasonable accommodation are obvious, or </a:t>
            </a:r>
            <a:r>
              <a:rPr lang="en-US" sz="2400" dirty="0" smtClean="0">
                <a:solidFill>
                  <a:schemeClr val="tx2"/>
                </a:solidFill>
              </a:rPr>
              <a:t>when the </a:t>
            </a:r>
            <a:r>
              <a:rPr lang="en-US" sz="2400" dirty="0">
                <a:solidFill>
                  <a:schemeClr val="tx2"/>
                </a:solidFill>
              </a:rPr>
              <a:t>individual has already provided the employer with sufficient information to substantiate that </a:t>
            </a:r>
            <a:r>
              <a:rPr lang="en-US" sz="2400" dirty="0" smtClean="0">
                <a:solidFill>
                  <a:schemeClr val="tx2"/>
                </a:solidFill>
              </a:rPr>
              <a:t>he </a:t>
            </a:r>
            <a:r>
              <a:rPr lang="en-US" sz="2400" dirty="0">
                <a:solidFill>
                  <a:schemeClr val="tx2"/>
                </a:solidFill>
              </a:rPr>
              <a:t>has an ADA disability and needs the reasonable accommodation requested.</a:t>
            </a:r>
            <a:endParaRPr lang="en-US" sz="2400" dirty="0" smtClean="0">
              <a:solidFill>
                <a:schemeClr val="tx2"/>
              </a:solidFill>
            </a:endParaRPr>
          </a:p>
        </p:txBody>
      </p:sp>
    </p:spTree>
    <p:extLst>
      <p:ext uri="{BB962C8B-B14F-4D97-AF65-F5344CB8AC3E}">
        <p14:creationId xmlns:p14="http://schemas.microsoft.com/office/powerpoint/2010/main" val="419241586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Requesting Accommodations - Interactive Process</a:t>
            </a:r>
          </a:p>
          <a:p>
            <a:pPr marL="800100" lvl="1" indent="-342900" algn="l">
              <a:buFont typeface="Arial" panose="020B0604020202020204" pitchFamily="34" charset="0"/>
              <a:buChar char="•"/>
            </a:pPr>
            <a:r>
              <a:rPr lang="en-US" sz="2400" dirty="0" smtClean="0">
                <a:solidFill>
                  <a:schemeClr val="tx2"/>
                </a:solidFill>
              </a:rPr>
              <a:t>The </a:t>
            </a:r>
            <a:r>
              <a:rPr lang="en-US" sz="2400" dirty="0">
                <a:solidFill>
                  <a:schemeClr val="tx2"/>
                </a:solidFill>
              </a:rPr>
              <a:t>employer may ask the individual relevant questions that will enable it to make an informed decision about the request. </a:t>
            </a:r>
            <a:r>
              <a:rPr lang="en-US" sz="2400" dirty="0" smtClean="0">
                <a:solidFill>
                  <a:schemeClr val="tx2"/>
                </a:solidFill>
              </a:rPr>
              <a:t> This </a:t>
            </a:r>
            <a:r>
              <a:rPr lang="en-US" sz="2400" dirty="0">
                <a:solidFill>
                  <a:schemeClr val="tx2"/>
                </a:solidFill>
              </a:rPr>
              <a:t>includes asking what type of reasonable accommodation is needed</a:t>
            </a:r>
            <a:r>
              <a:rPr lang="en-US" sz="2400" dirty="0" smtClean="0">
                <a:solidFill>
                  <a:schemeClr val="tx2"/>
                </a:solidFill>
              </a:rPr>
              <a:t>.</a:t>
            </a:r>
          </a:p>
          <a:p>
            <a:pPr marL="800100" lvl="1" indent="-342900" algn="l">
              <a:buFont typeface="Arial" panose="020B0604020202020204" pitchFamily="34" charset="0"/>
              <a:buChar char="•"/>
            </a:pPr>
            <a:r>
              <a:rPr lang="en-US" sz="2400" dirty="0">
                <a:solidFill>
                  <a:schemeClr val="tx2"/>
                </a:solidFill>
              </a:rPr>
              <a:t>While the worker does not have to be able to specify the precise accommodation, he needs to describe the problems posed by the workplace barrier. </a:t>
            </a:r>
          </a:p>
          <a:p>
            <a:pPr marL="800100" lvl="1" indent="-342900" algn="l">
              <a:buFont typeface="Arial" panose="020B0604020202020204" pitchFamily="34" charset="0"/>
              <a:buChar char="•"/>
            </a:pPr>
            <a:endParaRPr lang="en-US" sz="2400" dirty="0">
              <a:solidFill>
                <a:schemeClr val="tx2"/>
              </a:solidFill>
            </a:endParaRPr>
          </a:p>
          <a:p>
            <a:pPr marL="800100" lvl="1" indent="-342900" algn="l">
              <a:buFont typeface="Arial" panose="020B0604020202020204" pitchFamily="34" charset="0"/>
              <a:buChar char="•"/>
            </a:pPr>
            <a:endParaRPr lang="en-US" sz="2400" dirty="0">
              <a:solidFill>
                <a:schemeClr val="tx2"/>
              </a:solidFill>
            </a:endParaRPr>
          </a:p>
        </p:txBody>
      </p:sp>
    </p:spTree>
    <p:extLst>
      <p:ext uri="{BB962C8B-B14F-4D97-AF65-F5344CB8AC3E}">
        <p14:creationId xmlns:p14="http://schemas.microsoft.com/office/powerpoint/2010/main" val="7508719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Providing Accommodations</a:t>
            </a:r>
          </a:p>
          <a:p>
            <a:pPr marL="800100" lvl="1" indent="-342900" algn="l">
              <a:buFont typeface="Arial" panose="020B0604020202020204" pitchFamily="34" charset="0"/>
              <a:buChar char="•"/>
            </a:pPr>
            <a:r>
              <a:rPr lang="en-US" sz="2400" dirty="0" smtClean="0">
                <a:solidFill>
                  <a:schemeClr val="tx2"/>
                </a:solidFill>
              </a:rPr>
              <a:t>The employer is required </a:t>
            </a:r>
            <a:r>
              <a:rPr lang="en-US" sz="2400" dirty="0">
                <a:solidFill>
                  <a:schemeClr val="tx2"/>
                </a:solidFill>
              </a:rPr>
              <a:t>to provide the reasonable accommodation that the individual </a:t>
            </a:r>
            <a:r>
              <a:rPr lang="en-US" sz="2400" dirty="0" smtClean="0">
                <a:solidFill>
                  <a:schemeClr val="tx2"/>
                </a:solidFill>
              </a:rPr>
              <a:t>wants.</a:t>
            </a:r>
          </a:p>
          <a:p>
            <a:pPr marL="800100" lvl="1" indent="-342900" algn="l">
              <a:buFont typeface="Arial" panose="020B0604020202020204" pitchFamily="34" charset="0"/>
              <a:buChar char="•"/>
            </a:pPr>
            <a:r>
              <a:rPr lang="en-US" sz="2400" dirty="0" smtClean="0">
                <a:solidFill>
                  <a:schemeClr val="tx2"/>
                </a:solidFill>
              </a:rPr>
              <a:t>The </a:t>
            </a:r>
            <a:r>
              <a:rPr lang="en-US" sz="2400" dirty="0">
                <a:solidFill>
                  <a:schemeClr val="tx2"/>
                </a:solidFill>
              </a:rPr>
              <a:t>employer may choose among reasonable accommodations as long as the </a:t>
            </a:r>
            <a:r>
              <a:rPr lang="en-US" sz="2400" dirty="0" smtClean="0">
                <a:solidFill>
                  <a:schemeClr val="tx2"/>
                </a:solidFill>
              </a:rPr>
              <a:t>accommodation the employer chooses is effective.</a:t>
            </a:r>
            <a:endParaRPr lang="en-US" sz="2400" dirty="0">
              <a:solidFill>
                <a:schemeClr val="tx2"/>
              </a:solidFill>
            </a:endParaRPr>
          </a:p>
          <a:p>
            <a:pPr marL="800100" lvl="1" indent="-342900" algn="l">
              <a:buFont typeface="Arial" panose="020B0604020202020204" pitchFamily="34" charset="0"/>
              <a:buChar char="•"/>
            </a:pPr>
            <a:endParaRPr lang="en-US" sz="2400" dirty="0">
              <a:solidFill>
                <a:schemeClr val="tx2"/>
              </a:solidFill>
            </a:endParaRPr>
          </a:p>
        </p:txBody>
      </p:sp>
    </p:spTree>
    <p:extLst>
      <p:ext uri="{BB962C8B-B14F-4D97-AF65-F5344CB8AC3E}">
        <p14:creationId xmlns:p14="http://schemas.microsoft.com/office/powerpoint/2010/main" val="492907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Providing Accommodations</a:t>
            </a:r>
          </a:p>
          <a:p>
            <a:pPr marL="800100" lvl="1" indent="-342900" algn="l">
              <a:buFont typeface="Arial" panose="020B0604020202020204" pitchFamily="34" charset="0"/>
              <a:buChar char="•"/>
            </a:pPr>
            <a:r>
              <a:rPr lang="en-US" sz="2400" dirty="0" smtClean="0">
                <a:solidFill>
                  <a:schemeClr val="tx2"/>
                </a:solidFill>
              </a:rPr>
              <a:t>If </a:t>
            </a:r>
            <a:r>
              <a:rPr lang="en-US" sz="2400" dirty="0">
                <a:solidFill>
                  <a:schemeClr val="tx2"/>
                </a:solidFill>
              </a:rPr>
              <a:t>there are two possible reasonable accommodations, and one costs more or is more burdensome than the other, the employer may choose the less expensive or burdensome accommodation as long as it is </a:t>
            </a:r>
            <a:r>
              <a:rPr lang="en-US" sz="2400" dirty="0" smtClean="0">
                <a:solidFill>
                  <a:schemeClr val="tx2"/>
                </a:solidFill>
              </a:rPr>
              <a:t>effective.</a:t>
            </a:r>
          </a:p>
          <a:p>
            <a:pPr marL="800100" lvl="1" indent="-342900" algn="l">
              <a:buFont typeface="Arial" panose="020B0604020202020204" pitchFamily="34" charset="0"/>
              <a:buChar char="•"/>
            </a:pPr>
            <a:r>
              <a:rPr lang="en-US" sz="2400" dirty="0" smtClean="0">
                <a:solidFill>
                  <a:schemeClr val="tx2"/>
                </a:solidFill>
              </a:rPr>
              <a:t>The </a:t>
            </a:r>
            <a:r>
              <a:rPr lang="en-US" sz="2400" dirty="0">
                <a:solidFill>
                  <a:schemeClr val="tx2"/>
                </a:solidFill>
              </a:rPr>
              <a:t>employer does not have to show that it is an undue hardship to provide the more expensive or more difficult accommodation. </a:t>
            </a:r>
          </a:p>
        </p:txBody>
      </p:sp>
    </p:spTree>
    <p:extLst>
      <p:ext uri="{BB962C8B-B14F-4D97-AF65-F5344CB8AC3E}">
        <p14:creationId xmlns:p14="http://schemas.microsoft.com/office/powerpoint/2010/main" val="3017919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Providing Accommodations</a:t>
            </a:r>
          </a:p>
          <a:p>
            <a:pPr marL="800100" lvl="1" indent="-3429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may not require a qualified individual with a disability to accept an accommodation.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If </a:t>
            </a:r>
            <a:r>
              <a:rPr lang="en-US" sz="2400" dirty="0">
                <a:solidFill>
                  <a:schemeClr val="tx2"/>
                </a:solidFill>
              </a:rPr>
              <a:t>an employee needs a reasonable accommodation to perform an essential function or to eliminate a direct threat, and refuses to accept an effective accommodation, </a:t>
            </a:r>
            <a:r>
              <a:rPr lang="en-US" sz="2400" dirty="0" smtClean="0">
                <a:solidFill>
                  <a:schemeClr val="tx2"/>
                </a:solidFill>
              </a:rPr>
              <a:t>he </a:t>
            </a:r>
            <a:r>
              <a:rPr lang="en-US" sz="2400" dirty="0">
                <a:solidFill>
                  <a:schemeClr val="tx2"/>
                </a:solidFill>
              </a:rPr>
              <a:t>may not be qualified to remain in the </a:t>
            </a:r>
            <a:r>
              <a:rPr lang="en-US" sz="2400" dirty="0" smtClean="0">
                <a:solidFill>
                  <a:schemeClr val="tx2"/>
                </a:solidFill>
              </a:rPr>
              <a:t>job.</a:t>
            </a:r>
            <a:endParaRPr lang="en-US" sz="2400" dirty="0">
              <a:solidFill>
                <a:schemeClr val="tx2"/>
              </a:solidFill>
            </a:endParaRPr>
          </a:p>
        </p:txBody>
      </p:sp>
    </p:spTree>
    <p:extLst>
      <p:ext uri="{BB962C8B-B14F-4D97-AF65-F5344CB8AC3E}">
        <p14:creationId xmlns:p14="http://schemas.microsoft.com/office/powerpoint/2010/main" val="2297785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ADAAA did not change the </a:t>
            </a:r>
            <a:r>
              <a:rPr lang="en-US" sz="2800" b="1" dirty="0" smtClean="0">
                <a:solidFill>
                  <a:schemeClr val="tx2"/>
                </a:solidFill>
              </a:rPr>
              <a:t>basic 3-part definition </a:t>
            </a:r>
            <a:r>
              <a:rPr lang="en-US" sz="2800" dirty="0" smtClean="0">
                <a:solidFill>
                  <a:schemeClr val="tx2"/>
                </a:solidFill>
              </a:rPr>
              <a:t>of “disability” </a:t>
            </a:r>
          </a:p>
          <a:p>
            <a:pPr marL="914400" lvl="1" indent="-457200" algn="l">
              <a:buFont typeface="Arial" panose="020B0604020202020204" pitchFamily="34" charset="0"/>
              <a:buChar char="•"/>
            </a:pPr>
            <a:r>
              <a:rPr lang="en-US" sz="2400" dirty="0" smtClean="0">
                <a:solidFill>
                  <a:schemeClr val="tx2"/>
                </a:solidFill>
              </a:rPr>
              <a:t>Actual impairment</a:t>
            </a:r>
          </a:p>
          <a:p>
            <a:pPr marL="914400" lvl="1" indent="-457200" algn="l">
              <a:buFont typeface="Arial" panose="020B0604020202020204" pitchFamily="34" charset="0"/>
              <a:buChar char="•"/>
            </a:pPr>
            <a:r>
              <a:rPr lang="en-US" sz="2400" dirty="0" smtClean="0">
                <a:solidFill>
                  <a:schemeClr val="tx2"/>
                </a:solidFill>
              </a:rPr>
              <a:t>Record of impairment</a:t>
            </a:r>
          </a:p>
          <a:p>
            <a:pPr marL="914400" lvl="1" indent="-457200" algn="l">
              <a:buFont typeface="Arial" panose="020B0604020202020204" pitchFamily="34" charset="0"/>
              <a:buChar char="•"/>
            </a:pPr>
            <a:r>
              <a:rPr lang="en-US" sz="2400" dirty="0">
                <a:solidFill>
                  <a:schemeClr val="tx2"/>
                </a:solidFill>
              </a:rPr>
              <a:t>R</a:t>
            </a:r>
            <a:r>
              <a:rPr lang="en-US" sz="2400" dirty="0" smtClean="0">
                <a:solidFill>
                  <a:schemeClr val="tx2"/>
                </a:solidFill>
              </a:rPr>
              <a:t>egarded as having impairment </a:t>
            </a:r>
            <a:endParaRPr lang="en-US" sz="2400" dirty="0">
              <a:solidFill>
                <a:schemeClr val="tx2"/>
              </a:solidFill>
            </a:endParaRPr>
          </a:p>
        </p:txBody>
      </p:sp>
    </p:spTree>
    <p:extLst>
      <p:ext uri="{BB962C8B-B14F-4D97-AF65-F5344CB8AC3E}">
        <p14:creationId xmlns:p14="http://schemas.microsoft.com/office/powerpoint/2010/main" val="42900257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Accommodations - Job Applicants</a:t>
            </a:r>
          </a:p>
          <a:p>
            <a:pPr marL="800100" lvl="1" indent="-3429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may tell applicants what </a:t>
            </a:r>
            <a:r>
              <a:rPr lang="en-US" sz="2400" i="1" dirty="0">
                <a:solidFill>
                  <a:schemeClr val="tx2"/>
                </a:solidFill>
              </a:rPr>
              <a:t>the hiring process </a:t>
            </a:r>
            <a:r>
              <a:rPr lang="en-US" sz="2400" dirty="0">
                <a:solidFill>
                  <a:schemeClr val="tx2"/>
                </a:solidFill>
              </a:rPr>
              <a:t>involves (e.g., an interview, timed written test, or job demonstration</a:t>
            </a:r>
            <a:r>
              <a:rPr lang="en-US" sz="2400" dirty="0" smtClean="0">
                <a:solidFill>
                  <a:schemeClr val="tx2"/>
                </a:solidFill>
              </a:rPr>
              <a:t>) </a:t>
            </a:r>
            <a:r>
              <a:rPr lang="en-US" sz="2400" dirty="0">
                <a:solidFill>
                  <a:schemeClr val="tx2"/>
                </a:solidFill>
              </a:rPr>
              <a:t>and may ask applicants whether they will need a reasonable accommodation for this process</a:t>
            </a:r>
            <a:r>
              <a:rPr lang="en-US" sz="2400" dirty="0" smtClean="0">
                <a:solidFill>
                  <a:schemeClr val="tx2"/>
                </a:solidFill>
              </a:rPr>
              <a:t>.</a:t>
            </a:r>
          </a:p>
        </p:txBody>
      </p:sp>
    </p:spTree>
    <p:extLst>
      <p:ext uri="{BB962C8B-B14F-4D97-AF65-F5344CB8AC3E}">
        <p14:creationId xmlns:p14="http://schemas.microsoft.com/office/powerpoint/2010/main" val="303190583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Accommodations - Job Applicants</a:t>
            </a:r>
          </a:p>
          <a:p>
            <a:pPr marL="800100" lvl="1" indent="-342900" algn="l">
              <a:buFont typeface="Arial" panose="020B0604020202020204" pitchFamily="34" charset="0"/>
              <a:buChar char="•"/>
            </a:pPr>
            <a:r>
              <a:rPr lang="en-US" sz="2400" dirty="0">
                <a:solidFill>
                  <a:schemeClr val="tx2"/>
                </a:solidFill>
              </a:rPr>
              <a:t>During the hiring process and </a:t>
            </a:r>
            <a:r>
              <a:rPr lang="en-US" sz="2400" i="1" dirty="0">
                <a:solidFill>
                  <a:schemeClr val="tx2"/>
                </a:solidFill>
              </a:rPr>
              <a:t>before a conditional offer is made</a:t>
            </a:r>
            <a:r>
              <a:rPr lang="en-US" sz="2400" dirty="0">
                <a:solidFill>
                  <a:schemeClr val="tx2"/>
                </a:solidFill>
              </a:rPr>
              <a:t>, an employer generally may not ask an applicant whether </a:t>
            </a:r>
            <a:r>
              <a:rPr lang="en-US" sz="2400" dirty="0" smtClean="0">
                <a:solidFill>
                  <a:schemeClr val="tx2"/>
                </a:solidFill>
              </a:rPr>
              <a:t>he </a:t>
            </a:r>
            <a:r>
              <a:rPr lang="en-US" sz="2400" dirty="0">
                <a:solidFill>
                  <a:schemeClr val="tx2"/>
                </a:solidFill>
              </a:rPr>
              <a:t>needs a reasonable accommodation </a:t>
            </a:r>
            <a:r>
              <a:rPr lang="en-US" sz="2400" i="1" dirty="0">
                <a:solidFill>
                  <a:schemeClr val="tx2"/>
                </a:solidFill>
              </a:rPr>
              <a:t>for the job</a:t>
            </a:r>
            <a:r>
              <a:rPr lang="en-US" sz="2400" dirty="0">
                <a:solidFill>
                  <a:schemeClr val="tx2"/>
                </a:solidFill>
              </a:rPr>
              <a:t>, except when the employer knows that an applicant has a disability -- either because it is obvious or the applicant has voluntarily disclosed the information -- and could reasonably believe that the applicant will need a reasonable accommodation to perform specific job functions. If the applicant replies that </a:t>
            </a:r>
            <a:r>
              <a:rPr lang="en-US" sz="2400" dirty="0" smtClean="0">
                <a:solidFill>
                  <a:schemeClr val="tx2"/>
                </a:solidFill>
              </a:rPr>
              <a:t>he </a:t>
            </a:r>
            <a:r>
              <a:rPr lang="en-US" sz="2400" dirty="0">
                <a:solidFill>
                  <a:schemeClr val="tx2"/>
                </a:solidFill>
              </a:rPr>
              <a:t>needs a reasonable accommodation, the employer may inquire as to what type.</a:t>
            </a:r>
            <a:endParaRPr lang="en-US" sz="2400" dirty="0" smtClean="0">
              <a:solidFill>
                <a:schemeClr val="tx2"/>
              </a:solidFill>
            </a:endParaRPr>
          </a:p>
        </p:txBody>
      </p:sp>
    </p:spTree>
    <p:extLst>
      <p:ext uri="{BB962C8B-B14F-4D97-AF65-F5344CB8AC3E}">
        <p14:creationId xmlns:p14="http://schemas.microsoft.com/office/powerpoint/2010/main" val="392777454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Accommodations - Job Applicants</a:t>
            </a:r>
          </a:p>
          <a:p>
            <a:pPr marL="800100" lvl="1" indent="-342900" algn="l">
              <a:buFont typeface="Arial" panose="020B0604020202020204" pitchFamily="34" charset="0"/>
              <a:buChar char="•"/>
            </a:pPr>
            <a:r>
              <a:rPr lang="en-US" sz="2400" i="1" dirty="0">
                <a:solidFill>
                  <a:schemeClr val="tx2"/>
                </a:solidFill>
              </a:rPr>
              <a:t>After a conditional offer of employment is extended</a:t>
            </a:r>
            <a:r>
              <a:rPr lang="en-US" sz="2400" dirty="0">
                <a:solidFill>
                  <a:schemeClr val="tx2"/>
                </a:solidFill>
              </a:rPr>
              <a:t>, an employer may inquire whether applicants will need reasonable accommodations related to anything connected with the </a:t>
            </a:r>
            <a:r>
              <a:rPr lang="en-US" sz="2400" dirty="0" smtClean="0">
                <a:solidFill>
                  <a:schemeClr val="tx2"/>
                </a:solidFill>
              </a:rPr>
              <a:t>job, as </a:t>
            </a:r>
            <a:r>
              <a:rPr lang="en-US" sz="2400" dirty="0">
                <a:solidFill>
                  <a:schemeClr val="tx2"/>
                </a:solidFill>
              </a:rPr>
              <a:t>long as all entering employees in the same job category are asked this question. </a:t>
            </a:r>
            <a:endParaRPr lang="en-US" sz="2400" dirty="0" smtClean="0">
              <a:solidFill>
                <a:schemeClr val="tx2"/>
              </a:solidFill>
            </a:endParaRPr>
          </a:p>
        </p:txBody>
      </p:sp>
    </p:spTree>
    <p:extLst>
      <p:ext uri="{BB962C8B-B14F-4D97-AF65-F5344CB8AC3E}">
        <p14:creationId xmlns:p14="http://schemas.microsoft.com/office/powerpoint/2010/main" val="103051093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smtClean="0">
                <a:solidFill>
                  <a:schemeClr val="tx2"/>
                </a:solidFill>
              </a:rPr>
              <a:t>Accommodations - Job Applicants</a:t>
            </a:r>
          </a:p>
          <a:p>
            <a:pPr marL="800100" lvl="1" indent="-342900" algn="l">
              <a:buFont typeface="Arial" panose="020B0604020202020204" pitchFamily="34" charset="0"/>
              <a:buChar char="•"/>
            </a:pPr>
            <a:r>
              <a:rPr lang="en-US" sz="2400" i="1" dirty="0" smtClean="0">
                <a:solidFill>
                  <a:schemeClr val="tx2"/>
                </a:solidFill>
              </a:rPr>
              <a:t>After </a:t>
            </a:r>
            <a:r>
              <a:rPr lang="en-US" sz="2400" i="1" dirty="0">
                <a:solidFill>
                  <a:schemeClr val="tx2"/>
                </a:solidFill>
              </a:rPr>
              <a:t>a conditional offer of employment is extended</a:t>
            </a:r>
            <a:r>
              <a:rPr lang="en-US" sz="2400" dirty="0">
                <a:solidFill>
                  <a:schemeClr val="tx2"/>
                </a:solidFill>
              </a:rPr>
              <a:t>, </a:t>
            </a:r>
            <a:r>
              <a:rPr lang="en-US" sz="2400" dirty="0" smtClean="0">
                <a:solidFill>
                  <a:schemeClr val="tx2"/>
                </a:solidFill>
              </a:rPr>
              <a:t>an </a:t>
            </a:r>
            <a:r>
              <a:rPr lang="en-US" sz="2400" dirty="0">
                <a:solidFill>
                  <a:schemeClr val="tx2"/>
                </a:solidFill>
              </a:rPr>
              <a:t>employer may ask a specific applicant if </a:t>
            </a:r>
            <a:r>
              <a:rPr lang="en-US" sz="2400" dirty="0" smtClean="0">
                <a:solidFill>
                  <a:schemeClr val="tx2"/>
                </a:solidFill>
              </a:rPr>
              <a:t>he </a:t>
            </a:r>
            <a:r>
              <a:rPr lang="en-US" sz="2400" dirty="0">
                <a:solidFill>
                  <a:schemeClr val="tx2"/>
                </a:solidFill>
              </a:rPr>
              <a:t>needs a reasonable accommodation if the employer knows that this applicant has a disability -- either because it is obvious or the applicant has voluntarily disclosed the information -- and could reasonably believe that the applicant will need a reasonable accommodation. </a:t>
            </a:r>
            <a:r>
              <a:rPr lang="en-US" sz="2400" dirty="0" smtClean="0">
                <a:solidFill>
                  <a:schemeClr val="tx2"/>
                </a:solidFill>
              </a:rPr>
              <a:t> </a:t>
            </a:r>
          </a:p>
          <a:p>
            <a:pPr marL="800100" lvl="1" indent="-342900" algn="l">
              <a:buFont typeface="Arial" panose="020B0604020202020204" pitchFamily="34" charset="0"/>
              <a:buChar char="•"/>
            </a:pPr>
            <a:r>
              <a:rPr lang="en-US" sz="2400" dirty="0" smtClean="0">
                <a:solidFill>
                  <a:schemeClr val="tx2"/>
                </a:solidFill>
              </a:rPr>
              <a:t>If </a:t>
            </a:r>
            <a:r>
              <a:rPr lang="en-US" sz="2400" dirty="0">
                <a:solidFill>
                  <a:schemeClr val="tx2"/>
                </a:solidFill>
              </a:rPr>
              <a:t>the applicant replies that </a:t>
            </a:r>
            <a:r>
              <a:rPr lang="en-US" sz="2400" dirty="0" smtClean="0">
                <a:solidFill>
                  <a:schemeClr val="tx2"/>
                </a:solidFill>
              </a:rPr>
              <a:t>he </a:t>
            </a:r>
            <a:r>
              <a:rPr lang="en-US" sz="2400" dirty="0">
                <a:solidFill>
                  <a:schemeClr val="tx2"/>
                </a:solidFill>
              </a:rPr>
              <a:t>needs a reasonable accommodation, the employer may inquire as to what type</a:t>
            </a:r>
            <a:endParaRPr lang="en-US" sz="2400" dirty="0" smtClean="0">
              <a:solidFill>
                <a:schemeClr val="tx2"/>
              </a:solidFill>
            </a:endParaRPr>
          </a:p>
        </p:txBody>
      </p:sp>
    </p:spTree>
    <p:extLst>
      <p:ext uri="{BB962C8B-B14F-4D97-AF65-F5344CB8AC3E}">
        <p14:creationId xmlns:p14="http://schemas.microsoft.com/office/powerpoint/2010/main" val="2895276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Benefits and Privileges of </a:t>
            </a:r>
            <a:r>
              <a:rPr lang="en-US" sz="2800" dirty="0" smtClean="0">
                <a:solidFill>
                  <a:schemeClr val="tx2"/>
                </a:solidFill>
              </a:rPr>
              <a:t>Employment</a:t>
            </a:r>
          </a:p>
          <a:p>
            <a:pPr marL="800100" lvl="1" indent="-342900" algn="l">
              <a:buFont typeface="Arial" panose="020B0604020202020204" pitchFamily="34" charset="0"/>
              <a:buChar char="•"/>
            </a:pPr>
            <a:r>
              <a:rPr lang="en-US" sz="2400" dirty="0" smtClean="0">
                <a:solidFill>
                  <a:schemeClr val="tx2"/>
                </a:solidFill>
              </a:rPr>
              <a:t>EEOC: An </a:t>
            </a:r>
            <a:r>
              <a:rPr lang="en-US" sz="2400" dirty="0">
                <a:solidFill>
                  <a:schemeClr val="tx2"/>
                </a:solidFill>
              </a:rPr>
              <a:t>employer </a:t>
            </a:r>
            <a:r>
              <a:rPr lang="en-US" sz="2400" dirty="0" smtClean="0">
                <a:solidFill>
                  <a:schemeClr val="tx2"/>
                </a:solidFill>
              </a:rPr>
              <a:t>must provide </a:t>
            </a:r>
            <a:r>
              <a:rPr lang="en-US" sz="2400" dirty="0">
                <a:solidFill>
                  <a:schemeClr val="tx2"/>
                </a:solidFill>
              </a:rPr>
              <a:t>reasonable accommodation to enable an employee with a disability to have equal access to information communicated in the workplace to non-disabled employees, </a:t>
            </a:r>
            <a:r>
              <a:rPr lang="en-US" sz="2400" dirty="0" smtClean="0">
                <a:solidFill>
                  <a:schemeClr val="tx2"/>
                </a:solidFill>
              </a:rPr>
              <a:t>regardless </a:t>
            </a:r>
            <a:r>
              <a:rPr lang="en-US" sz="2400" dirty="0">
                <a:solidFill>
                  <a:schemeClr val="tx2"/>
                </a:solidFill>
              </a:rPr>
              <a:t>of whether they need it to perform their jobs.</a:t>
            </a:r>
          </a:p>
        </p:txBody>
      </p:sp>
    </p:spTree>
    <p:extLst>
      <p:ext uri="{BB962C8B-B14F-4D97-AF65-F5344CB8AC3E}">
        <p14:creationId xmlns:p14="http://schemas.microsoft.com/office/powerpoint/2010/main" val="251583859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Benefits and Privileges of Employment</a:t>
            </a:r>
          </a:p>
          <a:p>
            <a:pPr marL="800100" lvl="1" indent="-342900" algn="l">
              <a:buFont typeface="Arial" panose="020B0604020202020204" pitchFamily="34" charset="0"/>
              <a:buChar char="•"/>
            </a:pPr>
            <a:r>
              <a:rPr lang="en-US" sz="2400" dirty="0" smtClean="0">
                <a:solidFill>
                  <a:schemeClr val="tx2"/>
                </a:solidFill>
              </a:rPr>
              <a:t>EEOC</a:t>
            </a:r>
            <a:r>
              <a:rPr lang="en-US" sz="2400" dirty="0">
                <a:solidFill>
                  <a:schemeClr val="tx2"/>
                </a:solidFill>
              </a:rPr>
              <a:t>: Employers must provide reasonable accommodation (e.g., sign language </a:t>
            </a:r>
            <a:r>
              <a:rPr lang="en-US" sz="2400" dirty="0" smtClean="0">
                <a:solidFill>
                  <a:schemeClr val="tx2"/>
                </a:solidFill>
              </a:rPr>
              <a:t>interpreters, </a:t>
            </a:r>
            <a:r>
              <a:rPr lang="en-US" sz="2400" dirty="0">
                <a:solidFill>
                  <a:schemeClr val="tx2"/>
                </a:solidFill>
              </a:rPr>
              <a:t>written materials produced in alternative formats, such as braille, large print, or on </a:t>
            </a:r>
            <a:r>
              <a:rPr lang="en-US" sz="2400" dirty="0" smtClean="0">
                <a:solidFill>
                  <a:schemeClr val="tx2"/>
                </a:solidFill>
              </a:rPr>
              <a:t>audiocassette</a:t>
            </a:r>
            <a:r>
              <a:rPr lang="en-US" sz="2400" dirty="0">
                <a:solidFill>
                  <a:schemeClr val="tx2"/>
                </a:solidFill>
              </a:rPr>
              <a:t>) that will provide employees with disabilities with an equal opportunity to participate in employer-sponsored training, absent undue hardship. </a:t>
            </a:r>
          </a:p>
        </p:txBody>
      </p:sp>
    </p:spTree>
    <p:extLst>
      <p:ext uri="{BB962C8B-B14F-4D97-AF65-F5344CB8AC3E}">
        <p14:creationId xmlns:p14="http://schemas.microsoft.com/office/powerpoint/2010/main" val="258861797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Job Restructuring</a:t>
            </a:r>
          </a:p>
          <a:p>
            <a:pPr marL="800100" lvl="1" indent="-342900" algn="l">
              <a:buFont typeface="Arial" panose="020B0604020202020204" pitchFamily="34" charset="0"/>
              <a:buChar char="•"/>
            </a:pPr>
            <a:r>
              <a:rPr lang="en-US" sz="2400" dirty="0" smtClean="0">
                <a:solidFill>
                  <a:schemeClr val="tx2"/>
                </a:solidFill>
              </a:rPr>
              <a:t>EEOC</a:t>
            </a:r>
            <a:r>
              <a:rPr lang="en-US" sz="2400" dirty="0">
                <a:solidFill>
                  <a:schemeClr val="tx2"/>
                </a:solidFill>
              </a:rPr>
              <a:t>: </a:t>
            </a:r>
            <a:r>
              <a:rPr lang="en-US" sz="2400" dirty="0" smtClean="0">
                <a:solidFill>
                  <a:schemeClr val="tx2"/>
                </a:solidFill>
              </a:rPr>
              <a:t>Job </a:t>
            </a:r>
            <a:r>
              <a:rPr lang="en-US" sz="2400" dirty="0">
                <a:solidFill>
                  <a:schemeClr val="tx2"/>
                </a:solidFill>
              </a:rPr>
              <a:t>restructuring includes modifications such </a:t>
            </a:r>
            <a:r>
              <a:rPr lang="en-US" sz="2400" dirty="0" smtClean="0">
                <a:solidFill>
                  <a:schemeClr val="tx2"/>
                </a:solidFill>
              </a:rPr>
              <a:t>as</a:t>
            </a:r>
            <a:endParaRPr lang="en-US" sz="2400" dirty="0">
              <a:solidFill>
                <a:schemeClr val="tx2"/>
              </a:solidFill>
            </a:endParaRPr>
          </a:p>
          <a:p>
            <a:pPr marL="1257300" lvl="2" indent="-342900" algn="l">
              <a:buFont typeface="Arial" panose="020B0604020202020204" pitchFamily="34" charset="0"/>
              <a:buChar char="•"/>
            </a:pPr>
            <a:r>
              <a:rPr lang="en-US" dirty="0">
                <a:solidFill>
                  <a:schemeClr val="tx2"/>
                </a:solidFill>
              </a:rPr>
              <a:t>reallocating or redistributing marginal job functions that an employee is unable to perform because of a </a:t>
            </a:r>
            <a:r>
              <a:rPr lang="en-US" dirty="0" smtClean="0">
                <a:solidFill>
                  <a:schemeClr val="tx2"/>
                </a:solidFill>
              </a:rPr>
              <a:t>disability</a:t>
            </a:r>
            <a:endParaRPr lang="en-US" dirty="0">
              <a:solidFill>
                <a:schemeClr val="tx2"/>
              </a:solidFill>
            </a:endParaRPr>
          </a:p>
          <a:p>
            <a:pPr marL="1257300" lvl="2" indent="-342900" algn="l">
              <a:buFont typeface="Arial" panose="020B0604020202020204" pitchFamily="34" charset="0"/>
              <a:buChar char="•"/>
            </a:pPr>
            <a:r>
              <a:rPr lang="en-US" dirty="0">
                <a:solidFill>
                  <a:schemeClr val="tx2"/>
                </a:solidFill>
              </a:rPr>
              <a:t>altering when and/or how a function, essential or marginal, is </a:t>
            </a:r>
            <a:r>
              <a:rPr lang="en-US" dirty="0" smtClean="0">
                <a:solidFill>
                  <a:schemeClr val="tx2"/>
                </a:solidFill>
              </a:rPr>
              <a:t>performed</a:t>
            </a:r>
          </a:p>
          <a:p>
            <a:pPr marL="800100" lvl="1" indent="-342900" algn="l">
              <a:buFont typeface="Arial" panose="020B0604020202020204" pitchFamily="34" charset="0"/>
              <a:buChar char="•"/>
            </a:pPr>
            <a:r>
              <a:rPr lang="en-US" sz="2400" dirty="0">
                <a:solidFill>
                  <a:schemeClr val="tx2"/>
                </a:solidFill>
              </a:rPr>
              <a:t>An employer never has to reallocate essential functions as a reasonable </a:t>
            </a:r>
            <a:r>
              <a:rPr lang="en-US" sz="2400" dirty="0" smtClean="0">
                <a:solidFill>
                  <a:schemeClr val="tx2"/>
                </a:solidFill>
              </a:rPr>
              <a:t>accommodation.</a:t>
            </a:r>
            <a:endParaRPr lang="en-US" sz="2400" dirty="0">
              <a:solidFill>
                <a:schemeClr val="tx2"/>
              </a:solidFill>
            </a:endParaRPr>
          </a:p>
        </p:txBody>
      </p:sp>
    </p:spTree>
    <p:extLst>
      <p:ext uri="{BB962C8B-B14F-4D97-AF65-F5344CB8AC3E}">
        <p14:creationId xmlns:p14="http://schemas.microsoft.com/office/powerpoint/2010/main" val="81231739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Job Restructuring</a:t>
            </a:r>
          </a:p>
          <a:p>
            <a:pPr marL="800100" lvl="1" indent="-342900" algn="l">
              <a:buFont typeface="Arial" panose="020B0604020202020204" pitchFamily="34" charset="0"/>
              <a:buChar char="•"/>
            </a:pPr>
            <a:r>
              <a:rPr lang="en-US" dirty="0" smtClean="0">
                <a:solidFill>
                  <a:schemeClr val="tx2"/>
                </a:solidFill>
              </a:rPr>
              <a:t>An </a:t>
            </a:r>
            <a:r>
              <a:rPr lang="en-US" dirty="0">
                <a:solidFill>
                  <a:schemeClr val="tx2"/>
                </a:solidFill>
              </a:rPr>
              <a:t>employer </a:t>
            </a:r>
            <a:r>
              <a:rPr lang="en-US" dirty="0" smtClean="0">
                <a:solidFill>
                  <a:schemeClr val="tx2"/>
                </a:solidFill>
              </a:rPr>
              <a:t>may restructure </a:t>
            </a:r>
            <a:r>
              <a:rPr lang="en-US" dirty="0">
                <a:solidFill>
                  <a:schemeClr val="tx2"/>
                </a:solidFill>
              </a:rPr>
              <a:t>an employee's job to eliminate some marginal functions, </a:t>
            </a:r>
            <a:r>
              <a:rPr lang="en-US" dirty="0" smtClean="0">
                <a:solidFill>
                  <a:schemeClr val="tx2"/>
                </a:solidFill>
              </a:rPr>
              <a:t>and require the </a:t>
            </a:r>
            <a:r>
              <a:rPr lang="en-US" dirty="0">
                <a:solidFill>
                  <a:schemeClr val="tx2"/>
                </a:solidFill>
              </a:rPr>
              <a:t>employer require the employee to take on other marginal functions that </a:t>
            </a:r>
            <a:r>
              <a:rPr lang="en-US" dirty="0" smtClean="0">
                <a:solidFill>
                  <a:schemeClr val="tx2"/>
                </a:solidFill>
              </a:rPr>
              <a:t>he </a:t>
            </a:r>
            <a:r>
              <a:rPr lang="en-US" dirty="0">
                <a:solidFill>
                  <a:schemeClr val="tx2"/>
                </a:solidFill>
              </a:rPr>
              <a:t>can </a:t>
            </a:r>
            <a:r>
              <a:rPr lang="en-US" dirty="0" smtClean="0">
                <a:solidFill>
                  <a:schemeClr val="tx2"/>
                </a:solidFill>
              </a:rPr>
              <a:t>perform</a:t>
            </a:r>
            <a:endParaRPr lang="en-US" dirty="0">
              <a:solidFill>
                <a:schemeClr val="tx2"/>
              </a:solidFill>
            </a:endParaRPr>
          </a:p>
          <a:p>
            <a:pPr lvl="1" algn="l"/>
            <a:endParaRPr lang="en-US" dirty="0">
              <a:solidFill>
                <a:schemeClr val="tx2"/>
              </a:solidFill>
            </a:endParaRPr>
          </a:p>
        </p:txBody>
      </p:sp>
    </p:spTree>
    <p:extLst>
      <p:ext uri="{BB962C8B-B14F-4D97-AF65-F5344CB8AC3E}">
        <p14:creationId xmlns:p14="http://schemas.microsoft.com/office/powerpoint/2010/main" val="229887436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Leave</a:t>
            </a:r>
          </a:p>
          <a:p>
            <a:pPr marL="800100" lvl="1" indent="-342900" algn="l">
              <a:buFont typeface="Arial" panose="020B0604020202020204" pitchFamily="34" charset="0"/>
              <a:buChar char="•"/>
            </a:pPr>
            <a:r>
              <a:rPr lang="en-US" sz="2400" dirty="0" smtClean="0">
                <a:solidFill>
                  <a:schemeClr val="tx2"/>
                </a:solidFill>
              </a:rPr>
              <a:t>Permitting </a:t>
            </a:r>
            <a:r>
              <a:rPr lang="en-US" sz="2400" dirty="0">
                <a:solidFill>
                  <a:schemeClr val="tx2"/>
                </a:solidFill>
              </a:rPr>
              <a:t>the use of accrued paid leave, or unpaid leave, is a form of reasonable accommodation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employer does not have to provide paid leave beyond that which is provided to similarly-situated employees.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EEOC: Employers </a:t>
            </a:r>
            <a:r>
              <a:rPr lang="en-US" sz="2400" dirty="0">
                <a:solidFill>
                  <a:schemeClr val="tx2"/>
                </a:solidFill>
              </a:rPr>
              <a:t>should allow an employee with a disability to exhaust accrued paid leave first and then provide unpaid </a:t>
            </a:r>
            <a:r>
              <a:rPr lang="en-US" sz="2400" dirty="0" smtClean="0">
                <a:solidFill>
                  <a:schemeClr val="tx2"/>
                </a:solidFill>
              </a:rPr>
              <a:t>leave</a:t>
            </a:r>
            <a:endParaRPr lang="en-US" sz="2400" dirty="0">
              <a:solidFill>
                <a:schemeClr val="tx2"/>
              </a:solidFill>
            </a:endParaRPr>
          </a:p>
        </p:txBody>
      </p:sp>
    </p:spTree>
    <p:extLst>
      <p:ext uri="{BB962C8B-B14F-4D97-AF65-F5344CB8AC3E}">
        <p14:creationId xmlns:p14="http://schemas.microsoft.com/office/powerpoint/2010/main" val="10501463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20000"/>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a:solidFill>
                  <a:schemeClr val="tx2"/>
                </a:solidFill>
              </a:rPr>
              <a:t>Accommodations - </a:t>
            </a:r>
            <a:r>
              <a:rPr lang="en-US" sz="3000" dirty="0" smtClean="0">
                <a:solidFill>
                  <a:schemeClr val="tx2"/>
                </a:solidFill>
              </a:rPr>
              <a:t>Leave</a:t>
            </a:r>
          </a:p>
          <a:p>
            <a:pPr marL="800100" lvl="1" indent="-342900" algn="l">
              <a:buFont typeface="Arial" panose="020B0604020202020204" pitchFamily="34" charset="0"/>
              <a:buChar char="•"/>
            </a:pPr>
            <a:r>
              <a:rPr lang="en-US" sz="2600" dirty="0" smtClean="0">
                <a:solidFill>
                  <a:schemeClr val="tx2"/>
                </a:solidFill>
              </a:rPr>
              <a:t>EEOC examples of reasons for leave as an accommodation:</a:t>
            </a:r>
            <a:endParaRPr lang="en-US" sz="2600" dirty="0">
              <a:solidFill>
                <a:schemeClr val="tx2"/>
              </a:solidFill>
            </a:endParaRPr>
          </a:p>
          <a:p>
            <a:pPr marL="1257300" lvl="2" indent="-342900" algn="l">
              <a:buFont typeface="Arial" panose="020B0604020202020204" pitchFamily="34" charset="0"/>
              <a:buChar char="•"/>
            </a:pPr>
            <a:r>
              <a:rPr lang="en-US" dirty="0">
                <a:solidFill>
                  <a:schemeClr val="tx2"/>
                </a:solidFill>
              </a:rPr>
              <a:t>obtaining medical </a:t>
            </a:r>
            <a:r>
              <a:rPr lang="en-US" dirty="0" smtClean="0">
                <a:solidFill>
                  <a:schemeClr val="tx2"/>
                </a:solidFill>
              </a:rPr>
              <a:t>treatment, </a:t>
            </a:r>
            <a:r>
              <a:rPr lang="en-US" dirty="0">
                <a:solidFill>
                  <a:schemeClr val="tx2"/>
                </a:solidFill>
              </a:rPr>
              <a:t>rehabilitation </a:t>
            </a:r>
            <a:r>
              <a:rPr lang="en-US" dirty="0" smtClean="0">
                <a:solidFill>
                  <a:schemeClr val="tx2"/>
                </a:solidFill>
              </a:rPr>
              <a:t>services, </a:t>
            </a:r>
            <a:r>
              <a:rPr lang="en-US" dirty="0">
                <a:solidFill>
                  <a:schemeClr val="tx2"/>
                </a:solidFill>
              </a:rPr>
              <a:t>or physical or occupational </a:t>
            </a:r>
            <a:r>
              <a:rPr lang="en-US" dirty="0" smtClean="0">
                <a:solidFill>
                  <a:schemeClr val="tx2"/>
                </a:solidFill>
              </a:rPr>
              <a:t>therapy</a:t>
            </a:r>
            <a:endParaRPr lang="en-US" dirty="0">
              <a:solidFill>
                <a:schemeClr val="tx2"/>
              </a:solidFill>
            </a:endParaRPr>
          </a:p>
          <a:p>
            <a:pPr marL="1257300" lvl="2" indent="-342900" algn="l">
              <a:buFont typeface="Arial" panose="020B0604020202020204" pitchFamily="34" charset="0"/>
              <a:buChar char="•"/>
            </a:pPr>
            <a:r>
              <a:rPr lang="en-US" dirty="0">
                <a:solidFill>
                  <a:schemeClr val="tx2"/>
                </a:solidFill>
              </a:rPr>
              <a:t>recuperating from an </a:t>
            </a:r>
            <a:r>
              <a:rPr lang="en-US" dirty="0" smtClean="0">
                <a:solidFill>
                  <a:schemeClr val="tx2"/>
                </a:solidFill>
              </a:rPr>
              <a:t>episodic </a:t>
            </a:r>
            <a:r>
              <a:rPr lang="en-US" dirty="0">
                <a:solidFill>
                  <a:schemeClr val="tx2"/>
                </a:solidFill>
              </a:rPr>
              <a:t>manifestation of the </a:t>
            </a:r>
            <a:r>
              <a:rPr lang="en-US" dirty="0" smtClean="0">
                <a:solidFill>
                  <a:schemeClr val="tx2"/>
                </a:solidFill>
              </a:rPr>
              <a:t>disability</a:t>
            </a:r>
            <a:endParaRPr lang="en-US" dirty="0">
              <a:solidFill>
                <a:schemeClr val="tx2"/>
              </a:solidFill>
            </a:endParaRPr>
          </a:p>
          <a:p>
            <a:pPr marL="1257300" lvl="2" indent="-342900" algn="l">
              <a:buFont typeface="Arial" panose="020B0604020202020204" pitchFamily="34" charset="0"/>
              <a:buChar char="•"/>
            </a:pPr>
            <a:r>
              <a:rPr lang="en-US" dirty="0">
                <a:solidFill>
                  <a:schemeClr val="tx2"/>
                </a:solidFill>
              </a:rPr>
              <a:t>obtaining repairs on a wheelchair, accessible van, or prosthetic </a:t>
            </a:r>
            <a:r>
              <a:rPr lang="en-US" dirty="0" smtClean="0">
                <a:solidFill>
                  <a:schemeClr val="tx2"/>
                </a:solidFill>
              </a:rPr>
              <a:t>device</a:t>
            </a:r>
            <a:endParaRPr lang="en-US" dirty="0">
              <a:solidFill>
                <a:schemeClr val="tx2"/>
              </a:solidFill>
            </a:endParaRPr>
          </a:p>
          <a:p>
            <a:pPr marL="1257300" lvl="2" indent="-342900" algn="l">
              <a:buFont typeface="Arial" panose="020B0604020202020204" pitchFamily="34" charset="0"/>
              <a:buChar char="•"/>
            </a:pPr>
            <a:r>
              <a:rPr lang="en-US" dirty="0">
                <a:solidFill>
                  <a:schemeClr val="tx2"/>
                </a:solidFill>
              </a:rPr>
              <a:t>avoiding temporary adverse conditions in the work environment </a:t>
            </a:r>
            <a:r>
              <a:rPr lang="en-US" dirty="0" smtClean="0">
                <a:solidFill>
                  <a:schemeClr val="tx2"/>
                </a:solidFill>
              </a:rPr>
              <a:t>(an </a:t>
            </a:r>
            <a:r>
              <a:rPr lang="en-US" dirty="0">
                <a:solidFill>
                  <a:schemeClr val="tx2"/>
                </a:solidFill>
              </a:rPr>
              <a:t>air-conditioning breakdown causing unusually warm temperatures that could seriously harm an employee with multiple sclerosis</a:t>
            </a:r>
            <a:r>
              <a:rPr lang="en-US" dirty="0" smtClean="0">
                <a:solidFill>
                  <a:schemeClr val="tx2"/>
                </a:solidFill>
              </a:rPr>
              <a:t>)</a:t>
            </a:r>
            <a:endParaRPr lang="en-US" dirty="0">
              <a:solidFill>
                <a:schemeClr val="tx2"/>
              </a:solidFill>
            </a:endParaRPr>
          </a:p>
          <a:p>
            <a:pPr marL="1257300" lvl="2" indent="-342900" algn="l">
              <a:buFont typeface="Arial" panose="020B0604020202020204" pitchFamily="34" charset="0"/>
              <a:buChar char="•"/>
            </a:pPr>
            <a:r>
              <a:rPr lang="en-US" dirty="0">
                <a:solidFill>
                  <a:schemeClr val="tx2"/>
                </a:solidFill>
              </a:rPr>
              <a:t>training a service animal </a:t>
            </a:r>
          </a:p>
          <a:p>
            <a:pPr marL="1257300" lvl="2" indent="-342900" algn="l">
              <a:buFont typeface="Arial" panose="020B0604020202020204" pitchFamily="34" charset="0"/>
              <a:buChar char="•"/>
            </a:pPr>
            <a:r>
              <a:rPr lang="en-US" dirty="0" smtClean="0">
                <a:solidFill>
                  <a:schemeClr val="tx2"/>
                </a:solidFill>
              </a:rPr>
              <a:t>receiving </a:t>
            </a:r>
            <a:r>
              <a:rPr lang="en-US" dirty="0">
                <a:solidFill>
                  <a:schemeClr val="tx2"/>
                </a:solidFill>
              </a:rPr>
              <a:t>training in the use of braille or to learn sign </a:t>
            </a:r>
            <a:r>
              <a:rPr lang="en-US" dirty="0" smtClean="0">
                <a:solidFill>
                  <a:schemeClr val="tx2"/>
                </a:solidFill>
              </a:rPr>
              <a:t>language</a:t>
            </a:r>
            <a:endParaRPr lang="en-US" dirty="0">
              <a:solidFill>
                <a:schemeClr val="tx2"/>
              </a:solidFill>
            </a:endParaRPr>
          </a:p>
        </p:txBody>
      </p:sp>
    </p:spTree>
    <p:extLst>
      <p:ext uri="{BB962C8B-B14F-4D97-AF65-F5344CB8AC3E}">
        <p14:creationId xmlns:p14="http://schemas.microsoft.com/office/powerpoint/2010/main" val="3226298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ADAAA expanded the definition of “</a:t>
            </a:r>
            <a:r>
              <a:rPr lang="en-US" sz="2800" b="1" dirty="0" smtClean="0">
                <a:solidFill>
                  <a:schemeClr val="tx2"/>
                </a:solidFill>
              </a:rPr>
              <a:t>major life activities</a:t>
            </a:r>
            <a:r>
              <a:rPr lang="en-US" sz="2800" dirty="0" smtClean="0">
                <a:solidFill>
                  <a:schemeClr val="tx2"/>
                </a:solidFill>
              </a:rPr>
              <a:t>” and included bodily functions:</a:t>
            </a:r>
          </a:p>
          <a:p>
            <a:pPr marL="514350" indent="-514350" algn="l">
              <a:buAutoNum type="alphaUcParenBoth"/>
            </a:pPr>
            <a:r>
              <a:rPr lang="en-US" sz="2100" dirty="0" smtClean="0">
                <a:solidFill>
                  <a:schemeClr val="tx2"/>
                </a:solidFill>
              </a:rPr>
              <a:t>IN </a:t>
            </a:r>
            <a:r>
              <a:rPr lang="en-US" sz="2100" dirty="0">
                <a:solidFill>
                  <a:schemeClr val="tx2"/>
                </a:solidFill>
              </a:rPr>
              <a:t>GENERAL</a:t>
            </a:r>
            <a:r>
              <a:rPr lang="en-US" sz="2100" dirty="0" smtClean="0">
                <a:solidFill>
                  <a:schemeClr val="tx2"/>
                </a:solidFill>
              </a:rPr>
              <a:t>. -  Major </a:t>
            </a:r>
            <a:r>
              <a:rPr lang="en-US" sz="2100" dirty="0">
                <a:solidFill>
                  <a:schemeClr val="tx2"/>
                </a:solidFill>
              </a:rPr>
              <a:t>life activities include, but </a:t>
            </a:r>
            <a:r>
              <a:rPr lang="en-US" sz="2100" dirty="0" smtClean="0">
                <a:solidFill>
                  <a:schemeClr val="tx2"/>
                </a:solidFill>
              </a:rPr>
              <a:t>are not </a:t>
            </a:r>
            <a:r>
              <a:rPr lang="en-US" sz="2100" dirty="0">
                <a:solidFill>
                  <a:schemeClr val="tx2"/>
                </a:solidFill>
              </a:rPr>
              <a:t>limited to, caring for oneself, performing manual tasks, seeing, hearing, </a:t>
            </a:r>
            <a:r>
              <a:rPr lang="en-US" sz="2100" i="1" dirty="0">
                <a:solidFill>
                  <a:schemeClr val="tx2"/>
                </a:solidFill>
              </a:rPr>
              <a:t>eating</a:t>
            </a:r>
            <a:r>
              <a:rPr lang="en-US" sz="2100" dirty="0" smtClean="0">
                <a:solidFill>
                  <a:schemeClr val="tx2"/>
                </a:solidFill>
              </a:rPr>
              <a:t>, sleeping</a:t>
            </a:r>
            <a:r>
              <a:rPr lang="en-US" sz="2100" dirty="0">
                <a:solidFill>
                  <a:schemeClr val="tx2"/>
                </a:solidFill>
              </a:rPr>
              <a:t>, walking, </a:t>
            </a:r>
            <a:r>
              <a:rPr lang="en-US" sz="2100" i="1" dirty="0">
                <a:solidFill>
                  <a:schemeClr val="tx2"/>
                </a:solidFill>
              </a:rPr>
              <a:t>standing</a:t>
            </a:r>
            <a:r>
              <a:rPr lang="en-US" sz="2100" dirty="0">
                <a:solidFill>
                  <a:schemeClr val="tx2"/>
                </a:solidFill>
              </a:rPr>
              <a:t>, lifting, </a:t>
            </a:r>
            <a:r>
              <a:rPr lang="en-US" sz="2100" i="1" dirty="0">
                <a:solidFill>
                  <a:schemeClr val="tx2"/>
                </a:solidFill>
              </a:rPr>
              <a:t>bending</a:t>
            </a:r>
            <a:r>
              <a:rPr lang="en-US" sz="2100" dirty="0">
                <a:solidFill>
                  <a:schemeClr val="tx2"/>
                </a:solidFill>
              </a:rPr>
              <a:t>, speaking, breathing, learning, </a:t>
            </a:r>
            <a:r>
              <a:rPr lang="en-US" sz="2100" i="1" dirty="0">
                <a:solidFill>
                  <a:schemeClr val="tx2"/>
                </a:solidFill>
              </a:rPr>
              <a:t>reading</a:t>
            </a:r>
            <a:r>
              <a:rPr lang="en-US" sz="2100" dirty="0" smtClean="0">
                <a:solidFill>
                  <a:schemeClr val="tx2"/>
                </a:solidFill>
              </a:rPr>
              <a:t>, </a:t>
            </a:r>
            <a:r>
              <a:rPr lang="en-US" sz="2100" i="1" dirty="0" smtClean="0">
                <a:solidFill>
                  <a:schemeClr val="tx2"/>
                </a:solidFill>
              </a:rPr>
              <a:t>concentrating</a:t>
            </a:r>
            <a:r>
              <a:rPr lang="en-US" sz="2100" i="1" dirty="0">
                <a:solidFill>
                  <a:schemeClr val="tx2"/>
                </a:solidFill>
              </a:rPr>
              <a:t>, thinking</a:t>
            </a:r>
            <a:r>
              <a:rPr lang="en-US" sz="2100" dirty="0">
                <a:solidFill>
                  <a:schemeClr val="tx2"/>
                </a:solidFill>
              </a:rPr>
              <a:t>, </a:t>
            </a:r>
            <a:r>
              <a:rPr lang="en-US" sz="2100" i="1" dirty="0">
                <a:solidFill>
                  <a:schemeClr val="tx2"/>
                </a:solidFill>
              </a:rPr>
              <a:t>communicating</a:t>
            </a:r>
            <a:r>
              <a:rPr lang="en-US" sz="2100" dirty="0">
                <a:solidFill>
                  <a:schemeClr val="tx2"/>
                </a:solidFill>
              </a:rPr>
              <a:t>, and working</a:t>
            </a:r>
            <a:r>
              <a:rPr lang="en-US" sz="2100" dirty="0" smtClean="0">
                <a:solidFill>
                  <a:schemeClr val="tx2"/>
                </a:solidFill>
              </a:rPr>
              <a:t>.</a:t>
            </a:r>
          </a:p>
          <a:p>
            <a:pPr marL="514350" indent="-514350" algn="l">
              <a:buAutoNum type="alphaUcParenBoth"/>
            </a:pPr>
            <a:r>
              <a:rPr lang="en-US" sz="2100" i="1" dirty="0" smtClean="0">
                <a:solidFill>
                  <a:schemeClr val="tx2"/>
                </a:solidFill>
              </a:rPr>
              <a:t>MAJOR BODILY FUNCTIONS. - A major life activity also includes the operation of a major bodily function, including but not limited to, functions of the immune system, normal cell growth, digestive, bowel,  bladder, neurological, brain, respiratory, circulatory, endocrine, and reproductive functions.</a:t>
            </a:r>
            <a:endParaRPr lang="en-US" sz="2100" i="1" dirty="0">
              <a:solidFill>
                <a:schemeClr val="tx2"/>
              </a:solidFill>
            </a:endParaRPr>
          </a:p>
        </p:txBody>
      </p:sp>
    </p:spTree>
    <p:extLst>
      <p:ext uri="{BB962C8B-B14F-4D97-AF65-F5344CB8AC3E}">
        <p14:creationId xmlns:p14="http://schemas.microsoft.com/office/powerpoint/2010/main" val="399575311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20000"/>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a:solidFill>
                  <a:schemeClr val="tx2"/>
                </a:solidFill>
              </a:rPr>
              <a:t>Accommodations - </a:t>
            </a:r>
            <a:r>
              <a:rPr lang="en-US" sz="3000" dirty="0" smtClean="0">
                <a:solidFill>
                  <a:schemeClr val="tx2"/>
                </a:solidFill>
              </a:rPr>
              <a:t>Leave</a:t>
            </a:r>
          </a:p>
          <a:p>
            <a:pPr marL="800100" lvl="1" indent="-342900" algn="l">
              <a:buFont typeface="Arial" panose="020B0604020202020204" pitchFamily="34" charset="0"/>
              <a:buChar char="•"/>
            </a:pPr>
            <a:r>
              <a:rPr lang="en-US" sz="2600" dirty="0" smtClean="0">
                <a:solidFill>
                  <a:schemeClr val="tx2"/>
                </a:solidFill>
              </a:rPr>
              <a:t>EEOC</a:t>
            </a:r>
            <a:r>
              <a:rPr lang="en-US" sz="2600" dirty="0">
                <a:solidFill>
                  <a:schemeClr val="tx2"/>
                </a:solidFill>
              </a:rPr>
              <a:t>: </a:t>
            </a:r>
            <a:r>
              <a:rPr lang="en-US" sz="2600" dirty="0" smtClean="0">
                <a:solidFill>
                  <a:schemeClr val="tx2"/>
                </a:solidFill>
              </a:rPr>
              <a:t> An </a:t>
            </a:r>
            <a:r>
              <a:rPr lang="en-US" sz="2600" dirty="0">
                <a:solidFill>
                  <a:schemeClr val="tx2"/>
                </a:solidFill>
              </a:rPr>
              <a:t>employer </a:t>
            </a:r>
            <a:r>
              <a:rPr lang="en-US" sz="2600" dirty="0" smtClean="0">
                <a:solidFill>
                  <a:schemeClr val="tx2"/>
                </a:solidFill>
              </a:rPr>
              <a:t>is not permitted to apply </a:t>
            </a:r>
            <a:r>
              <a:rPr lang="en-US" sz="2600" dirty="0">
                <a:solidFill>
                  <a:schemeClr val="tx2"/>
                </a:solidFill>
              </a:rPr>
              <a:t>a "no-fault" leave policy, under which employees are automatically terminated after they have been on leave for a certain period of time, to an employee with a disability who needs leave beyond the set </a:t>
            </a:r>
            <a:r>
              <a:rPr lang="en-US" sz="2600" dirty="0" smtClean="0">
                <a:solidFill>
                  <a:schemeClr val="tx2"/>
                </a:solidFill>
              </a:rPr>
              <a:t>period.  </a:t>
            </a:r>
          </a:p>
          <a:p>
            <a:pPr marL="800100" lvl="1" indent="-342900" algn="l">
              <a:buFont typeface="Arial" panose="020B0604020202020204" pitchFamily="34" charset="0"/>
              <a:buChar char="•"/>
            </a:pPr>
            <a:r>
              <a:rPr lang="en-US" sz="2600" dirty="0" smtClean="0">
                <a:solidFill>
                  <a:schemeClr val="tx2"/>
                </a:solidFill>
              </a:rPr>
              <a:t>EEOC:  If </a:t>
            </a:r>
            <a:r>
              <a:rPr lang="en-US" sz="2600" dirty="0">
                <a:solidFill>
                  <a:schemeClr val="tx2"/>
                </a:solidFill>
              </a:rPr>
              <a:t>an employee with a disability needs additional unpaid leave as a reasonable accommodation, the employer must modify its "no-fault" leave policy to provide the employee with the additional leave, unless it can show that: (1) there is another effective accommodation that would enable the person to perform the essential functions of </a:t>
            </a:r>
            <a:r>
              <a:rPr lang="en-US" sz="2600" dirty="0" smtClean="0">
                <a:solidFill>
                  <a:schemeClr val="tx2"/>
                </a:solidFill>
              </a:rPr>
              <a:t>his </a:t>
            </a:r>
            <a:r>
              <a:rPr lang="en-US" sz="2600" dirty="0">
                <a:solidFill>
                  <a:schemeClr val="tx2"/>
                </a:solidFill>
              </a:rPr>
              <a:t>position, or (2) granting additional leave would cause an undue hardship. </a:t>
            </a:r>
          </a:p>
        </p:txBody>
      </p:sp>
    </p:spTree>
    <p:extLst>
      <p:ext uri="{BB962C8B-B14F-4D97-AF65-F5344CB8AC3E}">
        <p14:creationId xmlns:p14="http://schemas.microsoft.com/office/powerpoint/2010/main" val="200950251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20000"/>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a:solidFill>
                  <a:schemeClr val="tx2"/>
                </a:solidFill>
              </a:rPr>
              <a:t>Accommodations - </a:t>
            </a:r>
            <a:r>
              <a:rPr lang="en-US" sz="3000" dirty="0" smtClean="0">
                <a:solidFill>
                  <a:schemeClr val="tx2"/>
                </a:solidFill>
              </a:rPr>
              <a:t>Leave</a:t>
            </a:r>
          </a:p>
          <a:p>
            <a:pPr marL="800100" lvl="1" indent="-342900" algn="l">
              <a:buFont typeface="Arial" panose="020B0604020202020204" pitchFamily="34" charset="0"/>
              <a:buChar char="•"/>
            </a:pPr>
            <a:r>
              <a:rPr lang="en-US" sz="2600" dirty="0">
                <a:solidFill>
                  <a:schemeClr val="tx2"/>
                </a:solidFill>
              </a:rPr>
              <a:t>EEOC:  </a:t>
            </a:r>
            <a:r>
              <a:rPr lang="en-US" sz="2600" dirty="0" smtClean="0">
                <a:solidFill>
                  <a:schemeClr val="tx2"/>
                </a:solidFill>
              </a:rPr>
              <a:t>An </a:t>
            </a:r>
            <a:r>
              <a:rPr lang="en-US" sz="2600" dirty="0">
                <a:solidFill>
                  <a:schemeClr val="tx2"/>
                </a:solidFill>
              </a:rPr>
              <a:t>employee with a disability who is granted leave as a reasonable accommodation is entitled to return to </a:t>
            </a:r>
            <a:r>
              <a:rPr lang="en-US" sz="2600" dirty="0" smtClean="0">
                <a:solidFill>
                  <a:schemeClr val="tx2"/>
                </a:solidFill>
              </a:rPr>
              <a:t>his </a:t>
            </a:r>
            <a:r>
              <a:rPr lang="en-US" sz="2600" dirty="0">
                <a:solidFill>
                  <a:schemeClr val="tx2"/>
                </a:solidFill>
              </a:rPr>
              <a:t>same position unless the employer demonstrates that holding open the position would impose an undue </a:t>
            </a:r>
            <a:r>
              <a:rPr lang="en-US" sz="2600" dirty="0" smtClean="0">
                <a:solidFill>
                  <a:schemeClr val="tx2"/>
                </a:solidFill>
              </a:rPr>
              <a:t>hardship.</a:t>
            </a:r>
          </a:p>
          <a:p>
            <a:pPr marL="800100" lvl="1" indent="-342900" algn="l">
              <a:buFont typeface="Arial" panose="020B0604020202020204" pitchFamily="34" charset="0"/>
              <a:buChar char="•"/>
            </a:pPr>
            <a:r>
              <a:rPr lang="en-US" sz="2600" dirty="0" smtClean="0">
                <a:solidFill>
                  <a:schemeClr val="tx2"/>
                </a:solidFill>
              </a:rPr>
              <a:t>EEOC:  If the </a:t>
            </a:r>
            <a:r>
              <a:rPr lang="en-US" sz="2600" dirty="0">
                <a:solidFill>
                  <a:schemeClr val="tx2"/>
                </a:solidFill>
              </a:rPr>
              <a:t>employer cannot hold a position open during the entire leave period without incurring undue hardship, the employer must consider whether it has a vacant, equivalent position for which the employee is qualified and to which the employee can be reassigned to continue </a:t>
            </a:r>
            <a:r>
              <a:rPr lang="en-US" sz="2600" dirty="0" smtClean="0">
                <a:solidFill>
                  <a:schemeClr val="tx2"/>
                </a:solidFill>
              </a:rPr>
              <a:t>his </a:t>
            </a:r>
            <a:r>
              <a:rPr lang="en-US" sz="2600" dirty="0">
                <a:solidFill>
                  <a:schemeClr val="tx2"/>
                </a:solidFill>
              </a:rPr>
              <a:t>leave for a specific period of time and then, at the conclusion of the leave, can be returned to this new </a:t>
            </a:r>
            <a:r>
              <a:rPr lang="en-US" sz="2600" dirty="0" smtClean="0">
                <a:solidFill>
                  <a:schemeClr val="tx2"/>
                </a:solidFill>
              </a:rPr>
              <a:t>position.</a:t>
            </a:r>
            <a:endParaRPr lang="en-US" sz="2600" dirty="0">
              <a:solidFill>
                <a:schemeClr val="tx2"/>
              </a:solidFill>
            </a:endParaRPr>
          </a:p>
        </p:txBody>
      </p:sp>
    </p:spTree>
    <p:extLst>
      <p:ext uri="{BB962C8B-B14F-4D97-AF65-F5344CB8AC3E}">
        <p14:creationId xmlns:p14="http://schemas.microsoft.com/office/powerpoint/2010/main" val="323935883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Leave</a:t>
            </a:r>
          </a:p>
          <a:p>
            <a:pPr marL="800100" lvl="1" indent="-342900" algn="l">
              <a:buFont typeface="Arial" panose="020B0604020202020204" pitchFamily="34" charset="0"/>
              <a:buChar char="•"/>
            </a:pPr>
            <a:r>
              <a:rPr lang="en-US" sz="2600" dirty="0">
                <a:solidFill>
                  <a:schemeClr val="tx2"/>
                </a:solidFill>
              </a:rPr>
              <a:t>EEOC:  </a:t>
            </a:r>
            <a:r>
              <a:rPr lang="en-US" sz="2600" dirty="0" smtClean="0">
                <a:solidFill>
                  <a:schemeClr val="tx2"/>
                </a:solidFill>
              </a:rPr>
              <a:t>An </a:t>
            </a:r>
            <a:r>
              <a:rPr lang="en-US" sz="2600" dirty="0">
                <a:solidFill>
                  <a:schemeClr val="tx2"/>
                </a:solidFill>
              </a:rPr>
              <a:t>employer </a:t>
            </a:r>
            <a:r>
              <a:rPr lang="en-US" sz="2600" dirty="0" smtClean="0">
                <a:solidFill>
                  <a:schemeClr val="tx2"/>
                </a:solidFill>
              </a:rPr>
              <a:t>cannot penalize </a:t>
            </a:r>
            <a:r>
              <a:rPr lang="en-US" sz="2600" dirty="0">
                <a:solidFill>
                  <a:schemeClr val="tx2"/>
                </a:solidFill>
              </a:rPr>
              <a:t>an employee for work missed during leave taken as a reasonable </a:t>
            </a:r>
            <a:r>
              <a:rPr lang="en-US" sz="2600" dirty="0" smtClean="0">
                <a:solidFill>
                  <a:schemeClr val="tx2"/>
                </a:solidFill>
              </a:rPr>
              <a:t>accommodation.  </a:t>
            </a:r>
          </a:p>
          <a:p>
            <a:pPr marL="1257300" lvl="2" indent="-342900" algn="l">
              <a:buFont typeface="Arial" panose="020B0604020202020204" pitchFamily="34" charset="0"/>
              <a:buChar char="•"/>
            </a:pPr>
            <a:r>
              <a:rPr lang="en-US" sz="2200" dirty="0">
                <a:solidFill>
                  <a:schemeClr val="tx2"/>
                </a:solidFill>
              </a:rPr>
              <a:t>To do so would be retaliation for the employee's use of a reasonable accommodation to which s/he is entitled under the </a:t>
            </a:r>
            <a:r>
              <a:rPr lang="en-US" sz="2200" dirty="0" smtClean="0">
                <a:solidFill>
                  <a:schemeClr val="tx2"/>
                </a:solidFill>
              </a:rPr>
              <a:t>law.</a:t>
            </a:r>
          </a:p>
          <a:p>
            <a:pPr marL="1257300" lvl="2" indent="-342900" algn="l">
              <a:buFont typeface="Arial" panose="020B0604020202020204" pitchFamily="34" charset="0"/>
              <a:buChar char="•"/>
            </a:pPr>
            <a:r>
              <a:rPr lang="en-US" sz="2200" dirty="0" smtClean="0">
                <a:solidFill>
                  <a:schemeClr val="tx2"/>
                </a:solidFill>
              </a:rPr>
              <a:t>Such </a:t>
            </a:r>
            <a:r>
              <a:rPr lang="en-US" sz="2200" dirty="0">
                <a:solidFill>
                  <a:schemeClr val="tx2"/>
                </a:solidFill>
              </a:rPr>
              <a:t>punishment would make the leave an ineffective accommodation, thus making an employer liable for failing to provide a reasonable </a:t>
            </a:r>
            <a:r>
              <a:rPr lang="en-US" sz="2200" dirty="0" smtClean="0">
                <a:solidFill>
                  <a:schemeClr val="tx2"/>
                </a:solidFill>
              </a:rPr>
              <a:t>accommodation.</a:t>
            </a:r>
            <a:endParaRPr lang="en-US" sz="2200" dirty="0">
              <a:solidFill>
                <a:schemeClr val="tx2"/>
              </a:solidFill>
            </a:endParaRPr>
          </a:p>
        </p:txBody>
      </p:sp>
    </p:spTree>
    <p:extLst>
      <p:ext uri="{BB962C8B-B14F-4D97-AF65-F5344CB8AC3E}">
        <p14:creationId xmlns:p14="http://schemas.microsoft.com/office/powerpoint/2010/main" val="139935507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Leave</a:t>
            </a:r>
          </a:p>
          <a:p>
            <a:pPr marL="800100" lvl="1" indent="-342900" algn="l">
              <a:buFont typeface="Arial" panose="020B0604020202020204" pitchFamily="34" charset="0"/>
              <a:buChar char="•"/>
            </a:pPr>
            <a:r>
              <a:rPr lang="en-US" sz="2600" dirty="0">
                <a:solidFill>
                  <a:schemeClr val="tx2"/>
                </a:solidFill>
              </a:rPr>
              <a:t>EEOC:  </a:t>
            </a:r>
            <a:r>
              <a:rPr lang="en-US" sz="2600" dirty="0" smtClean="0">
                <a:solidFill>
                  <a:schemeClr val="tx2"/>
                </a:solidFill>
              </a:rPr>
              <a:t>In </a:t>
            </a:r>
            <a:r>
              <a:rPr lang="en-US" sz="2600" dirty="0">
                <a:solidFill>
                  <a:schemeClr val="tx2"/>
                </a:solidFill>
              </a:rPr>
              <a:t>lieu of providing leave, an employer may provide a reasonable accommodation that requires </a:t>
            </a:r>
            <a:r>
              <a:rPr lang="en-US" sz="2600" dirty="0" smtClean="0">
                <a:solidFill>
                  <a:schemeClr val="tx2"/>
                </a:solidFill>
              </a:rPr>
              <a:t>the employee </a:t>
            </a:r>
            <a:r>
              <a:rPr lang="en-US" sz="2600" dirty="0">
                <a:solidFill>
                  <a:schemeClr val="tx2"/>
                </a:solidFill>
              </a:rPr>
              <a:t>to remain on the job (e.g., reallocation of marginal functions or temporary transfer) as long as it does not interfere with the employee's ability to address </a:t>
            </a:r>
            <a:r>
              <a:rPr lang="en-US" sz="2600" dirty="0" smtClean="0">
                <a:solidFill>
                  <a:schemeClr val="tx2"/>
                </a:solidFill>
              </a:rPr>
              <a:t>his </a:t>
            </a:r>
            <a:r>
              <a:rPr lang="en-US" sz="2600" dirty="0">
                <a:solidFill>
                  <a:schemeClr val="tx2"/>
                </a:solidFill>
              </a:rPr>
              <a:t>medical needs.  </a:t>
            </a:r>
            <a:r>
              <a:rPr lang="en-US" sz="2600" dirty="0" smtClean="0">
                <a:solidFill>
                  <a:schemeClr val="tx2"/>
                </a:solidFill>
              </a:rPr>
              <a:t>The </a:t>
            </a:r>
            <a:r>
              <a:rPr lang="en-US" sz="2600" dirty="0">
                <a:solidFill>
                  <a:schemeClr val="tx2"/>
                </a:solidFill>
              </a:rPr>
              <a:t>employer is </a:t>
            </a:r>
            <a:r>
              <a:rPr lang="en-US" sz="2600" dirty="0" smtClean="0">
                <a:solidFill>
                  <a:schemeClr val="tx2"/>
                </a:solidFill>
              </a:rPr>
              <a:t>obligated </a:t>
            </a:r>
            <a:r>
              <a:rPr lang="en-US" sz="2600" dirty="0">
                <a:solidFill>
                  <a:schemeClr val="tx2"/>
                </a:solidFill>
              </a:rPr>
              <a:t>to restore the employee's full duties or to return the employee to </a:t>
            </a:r>
            <a:r>
              <a:rPr lang="en-US" sz="2600" dirty="0" smtClean="0">
                <a:solidFill>
                  <a:schemeClr val="tx2"/>
                </a:solidFill>
              </a:rPr>
              <a:t>his </a:t>
            </a:r>
            <a:r>
              <a:rPr lang="en-US" sz="2600" dirty="0">
                <a:solidFill>
                  <a:schemeClr val="tx2"/>
                </a:solidFill>
              </a:rPr>
              <a:t>original position once </a:t>
            </a:r>
            <a:r>
              <a:rPr lang="en-US" sz="2600" dirty="0" smtClean="0">
                <a:solidFill>
                  <a:schemeClr val="tx2"/>
                </a:solidFill>
              </a:rPr>
              <a:t>he </a:t>
            </a:r>
            <a:r>
              <a:rPr lang="en-US" sz="2600" dirty="0">
                <a:solidFill>
                  <a:schemeClr val="tx2"/>
                </a:solidFill>
              </a:rPr>
              <a:t>no longer needs the reasonable accommodation.</a:t>
            </a:r>
            <a:endParaRPr lang="en-US" sz="2200" dirty="0">
              <a:solidFill>
                <a:schemeClr val="tx2"/>
              </a:solidFill>
            </a:endParaRPr>
          </a:p>
        </p:txBody>
      </p:sp>
    </p:spTree>
    <p:extLst>
      <p:ext uri="{BB962C8B-B14F-4D97-AF65-F5344CB8AC3E}">
        <p14:creationId xmlns:p14="http://schemas.microsoft.com/office/powerpoint/2010/main" val="371817170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sz="3500" b="1" dirty="0" smtClean="0">
                <a:solidFill>
                  <a:schemeClr val="tx2"/>
                </a:solidFill>
              </a:rPr>
              <a:t>ADA </a:t>
            </a:r>
            <a:r>
              <a:rPr lang="en-US" b="1" dirty="0" smtClean="0">
                <a:solidFill>
                  <a:schemeClr val="tx2"/>
                </a:solidFill>
              </a:rPr>
              <a:t>Accommodations</a:t>
            </a:r>
            <a:endParaRPr lang="en-US" sz="3500" b="1" dirty="0" smtClean="0">
              <a:solidFill>
                <a:schemeClr val="tx2"/>
              </a:solidFill>
            </a:endParaRP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Modified Schedule</a:t>
            </a:r>
          </a:p>
          <a:p>
            <a:pPr marL="800100" lvl="1" indent="-342900" algn="l">
              <a:buFont typeface="Arial" panose="020B0604020202020204" pitchFamily="34" charset="0"/>
              <a:buChar char="•"/>
            </a:pPr>
            <a:r>
              <a:rPr lang="en-US" sz="2400" dirty="0" smtClean="0">
                <a:solidFill>
                  <a:schemeClr val="tx2"/>
                </a:solidFill>
              </a:rPr>
              <a:t>EEOC: An </a:t>
            </a:r>
            <a:r>
              <a:rPr lang="en-US" sz="2400" dirty="0">
                <a:solidFill>
                  <a:schemeClr val="tx2"/>
                </a:solidFill>
              </a:rPr>
              <a:t>employer </a:t>
            </a:r>
            <a:r>
              <a:rPr lang="en-US" sz="2400" dirty="0" smtClean="0">
                <a:solidFill>
                  <a:schemeClr val="tx2"/>
                </a:solidFill>
              </a:rPr>
              <a:t>may allow </a:t>
            </a:r>
            <a:r>
              <a:rPr lang="en-US" sz="2400" dirty="0">
                <a:solidFill>
                  <a:schemeClr val="tx2"/>
                </a:solidFill>
              </a:rPr>
              <a:t>an employee with a disability to work a modified or part-time schedule as a reasonable accommodation, absent undue hardship. </a:t>
            </a:r>
            <a:endParaRPr lang="en-US" sz="2400" dirty="0" smtClean="0">
              <a:solidFill>
                <a:schemeClr val="tx2"/>
              </a:solidFill>
            </a:endParaRPr>
          </a:p>
          <a:p>
            <a:pPr marL="1257300" lvl="2" indent="-342900" algn="l">
              <a:buFont typeface="Arial" panose="020B0604020202020204" pitchFamily="34" charset="0"/>
              <a:buChar char="•"/>
            </a:pPr>
            <a:r>
              <a:rPr lang="en-US" sz="2000" dirty="0" smtClean="0">
                <a:solidFill>
                  <a:schemeClr val="tx2"/>
                </a:solidFill>
              </a:rPr>
              <a:t>A </a:t>
            </a:r>
            <a:r>
              <a:rPr lang="en-US" sz="2000" dirty="0">
                <a:solidFill>
                  <a:schemeClr val="tx2"/>
                </a:solidFill>
              </a:rPr>
              <a:t>modified schedule may involve adjusting arrival or departure times, providing periodic breaks, altering when certain functions are performed, allowing an employee to use accrued paid leave, or providing additional unpaid </a:t>
            </a:r>
            <a:r>
              <a:rPr lang="en-US" sz="2000" dirty="0" smtClean="0">
                <a:solidFill>
                  <a:schemeClr val="tx2"/>
                </a:solidFill>
              </a:rPr>
              <a:t>leave.</a:t>
            </a:r>
          </a:p>
          <a:p>
            <a:pPr marL="1257300" lvl="2" indent="-342900" algn="l">
              <a:buFont typeface="Arial" panose="020B0604020202020204" pitchFamily="34" charset="0"/>
              <a:buChar char="•"/>
            </a:pPr>
            <a:r>
              <a:rPr lang="en-US" sz="2000" dirty="0">
                <a:solidFill>
                  <a:schemeClr val="tx2"/>
                </a:solidFill>
              </a:rPr>
              <a:t>If modifying an employee's schedule poses an undue hardship, an employer must consider reassignment to a vacant position that would enable the employee to work during the hours </a:t>
            </a:r>
            <a:r>
              <a:rPr lang="en-US" sz="2000" dirty="0" smtClean="0">
                <a:solidFill>
                  <a:schemeClr val="tx2"/>
                </a:solidFill>
              </a:rPr>
              <a:t>requested.</a:t>
            </a:r>
            <a:endParaRPr lang="en-US" sz="2000" dirty="0">
              <a:solidFill>
                <a:schemeClr val="tx2"/>
              </a:solidFill>
            </a:endParaRPr>
          </a:p>
        </p:txBody>
      </p:sp>
    </p:spTree>
    <p:extLst>
      <p:ext uri="{BB962C8B-B14F-4D97-AF65-F5344CB8AC3E}">
        <p14:creationId xmlns:p14="http://schemas.microsoft.com/office/powerpoint/2010/main" val="174561174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sz="3500" b="1" dirty="0" smtClean="0">
                <a:solidFill>
                  <a:schemeClr val="tx2"/>
                </a:solidFill>
              </a:rPr>
              <a:t>ADA </a:t>
            </a:r>
            <a:r>
              <a:rPr lang="en-US" b="1" dirty="0" smtClean="0">
                <a:solidFill>
                  <a:schemeClr val="tx2"/>
                </a:solidFill>
              </a:rPr>
              <a:t>Accommodations</a:t>
            </a:r>
            <a:endParaRPr lang="en-US" sz="3500" b="1" dirty="0" smtClean="0">
              <a:solidFill>
                <a:schemeClr val="tx2"/>
              </a:solidFill>
            </a:endParaRP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Modified Policies</a:t>
            </a:r>
          </a:p>
          <a:p>
            <a:pPr marL="800100" lvl="1" indent="-342900" algn="l">
              <a:buFont typeface="Arial" panose="020B0604020202020204" pitchFamily="34" charset="0"/>
              <a:buChar char="•"/>
            </a:pPr>
            <a:r>
              <a:rPr lang="en-US" sz="2400" dirty="0" smtClean="0">
                <a:solidFill>
                  <a:schemeClr val="tx2"/>
                </a:solidFill>
              </a:rPr>
              <a:t>EEOC</a:t>
            </a:r>
            <a:r>
              <a:rPr lang="en-US" sz="2400" dirty="0">
                <a:solidFill>
                  <a:schemeClr val="tx2"/>
                </a:solidFill>
              </a:rPr>
              <a:t>: </a:t>
            </a:r>
            <a:r>
              <a:rPr lang="en-US" sz="2400" dirty="0" smtClean="0">
                <a:solidFill>
                  <a:schemeClr val="tx2"/>
                </a:solidFill>
              </a:rPr>
              <a:t>It </a:t>
            </a:r>
            <a:r>
              <a:rPr lang="en-US" sz="2400" dirty="0">
                <a:solidFill>
                  <a:schemeClr val="tx2"/>
                </a:solidFill>
              </a:rPr>
              <a:t>is a reasonable accommodation to modify a workplace policy when necessitated by an individual's disability-related limitations</a:t>
            </a:r>
            <a:r>
              <a:rPr lang="en-US" sz="2400" dirty="0" smtClean="0">
                <a:solidFill>
                  <a:schemeClr val="tx2"/>
                </a:solidFill>
              </a:rPr>
              <a:t>, </a:t>
            </a:r>
            <a:r>
              <a:rPr lang="en-US" sz="2400" dirty="0">
                <a:solidFill>
                  <a:schemeClr val="tx2"/>
                </a:solidFill>
              </a:rPr>
              <a:t>absent undue hardship.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Reasonable </a:t>
            </a:r>
            <a:r>
              <a:rPr lang="en-US" sz="2400" dirty="0">
                <a:solidFill>
                  <a:schemeClr val="tx2"/>
                </a:solidFill>
              </a:rPr>
              <a:t>accommodation only requires that the employer modify the policy for an employee who requires such action because of a disability; therefore, the employer may continue to apply the policy to all other employees.</a:t>
            </a:r>
            <a:endParaRPr lang="en-US" sz="2000" dirty="0">
              <a:solidFill>
                <a:schemeClr val="tx2"/>
              </a:solidFill>
            </a:endParaRPr>
          </a:p>
        </p:txBody>
      </p:sp>
    </p:spTree>
    <p:extLst>
      <p:ext uri="{BB962C8B-B14F-4D97-AF65-F5344CB8AC3E}">
        <p14:creationId xmlns:p14="http://schemas.microsoft.com/office/powerpoint/2010/main" val="373539782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lnSpcReduction="10000"/>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a:solidFill>
                  <a:schemeClr val="tx2"/>
                </a:solidFill>
              </a:rPr>
              <a:t>Accommodations - </a:t>
            </a:r>
            <a:r>
              <a:rPr lang="en-US" sz="3000" dirty="0" smtClean="0">
                <a:solidFill>
                  <a:schemeClr val="tx2"/>
                </a:solidFill>
              </a:rPr>
              <a:t>Modified Policies</a:t>
            </a:r>
          </a:p>
          <a:p>
            <a:pPr marL="800100" lvl="1" indent="-342900" algn="l">
              <a:buFont typeface="Arial" panose="020B0604020202020204" pitchFamily="34" charset="0"/>
              <a:buChar char="•"/>
            </a:pPr>
            <a:r>
              <a:rPr lang="en-US" sz="2400" dirty="0" smtClean="0">
                <a:solidFill>
                  <a:schemeClr val="tx2"/>
                </a:solidFill>
              </a:rPr>
              <a:t>EEOC Example:  </a:t>
            </a:r>
            <a:r>
              <a:rPr lang="en-US" sz="2400" dirty="0">
                <a:solidFill>
                  <a:schemeClr val="tx2"/>
                </a:solidFill>
              </a:rPr>
              <a:t>An employer has a policy prohibiting employees from eating or drinking at their workstations. An employee with insulin-dependent diabetes explains to her employer that she may occasionally take too much insulin and, in order to avoid going into insulin shock, she must immediately eat a candy bar or drink fruit juice. The employee requests permission to keep such food at her workstation and to eat or drink when her insulin level necessitates. The employer must modify its policy to grant this request, absent undue hardship. Similarly, an employer might have to modify a policy to allow an employee with a disability to bring in a small refrigerator, or to use the employer's refrigerator, to store medication that must be taken during working hours.</a:t>
            </a:r>
            <a:endParaRPr lang="en-US" sz="2400" dirty="0" smtClean="0">
              <a:solidFill>
                <a:schemeClr val="tx2"/>
              </a:solidFill>
            </a:endParaRPr>
          </a:p>
        </p:txBody>
      </p:sp>
    </p:spTree>
    <p:extLst>
      <p:ext uri="{BB962C8B-B14F-4D97-AF65-F5344CB8AC3E}">
        <p14:creationId xmlns:p14="http://schemas.microsoft.com/office/powerpoint/2010/main" val="28324848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Modified Policies</a:t>
            </a:r>
          </a:p>
          <a:p>
            <a:pPr marL="800100" lvl="1" indent="-342900" algn="l">
              <a:buFont typeface="Arial" panose="020B0604020202020204" pitchFamily="34" charset="0"/>
              <a:buChar char="•"/>
            </a:pPr>
            <a:r>
              <a:rPr lang="en-US" sz="2400" dirty="0" smtClean="0">
                <a:solidFill>
                  <a:schemeClr val="tx2"/>
                </a:solidFill>
              </a:rPr>
              <a:t>EEOC Example</a:t>
            </a:r>
            <a:r>
              <a:rPr lang="en-US" sz="2400" dirty="0">
                <a:solidFill>
                  <a:schemeClr val="tx2"/>
                </a:solidFill>
              </a:rPr>
              <a:t>:  </a:t>
            </a:r>
            <a:r>
              <a:rPr lang="en-US" sz="2400" dirty="0" smtClean="0">
                <a:solidFill>
                  <a:schemeClr val="tx2"/>
                </a:solidFill>
              </a:rPr>
              <a:t>It would </a:t>
            </a:r>
            <a:r>
              <a:rPr lang="en-US" sz="2400" dirty="0">
                <a:solidFill>
                  <a:schemeClr val="tx2"/>
                </a:solidFill>
              </a:rPr>
              <a:t>be a reasonable accommodation to modify a policy requiring employees to schedule vacation time in advance if an otherwise qualified individual with a disability needed to use accrued vacation time on an unscheduled basis because of </a:t>
            </a:r>
            <a:r>
              <a:rPr lang="en-US" sz="2400" dirty="0" smtClean="0">
                <a:solidFill>
                  <a:schemeClr val="tx2"/>
                </a:solidFill>
              </a:rPr>
              <a:t>disability-related </a:t>
            </a:r>
            <a:r>
              <a:rPr lang="en-US" sz="2400" dirty="0">
                <a:solidFill>
                  <a:schemeClr val="tx2"/>
                </a:solidFill>
              </a:rPr>
              <a:t>medical problems, barring undue </a:t>
            </a:r>
            <a:r>
              <a:rPr lang="en-US" sz="2400" dirty="0" smtClean="0">
                <a:solidFill>
                  <a:schemeClr val="tx2"/>
                </a:solidFill>
              </a:rPr>
              <a:t>hardship. </a:t>
            </a:r>
          </a:p>
          <a:p>
            <a:pPr marL="800100" lvl="1" indent="-342900" algn="l">
              <a:buFont typeface="Arial" panose="020B0604020202020204" pitchFamily="34" charset="0"/>
              <a:buChar char="•"/>
            </a:pPr>
            <a:r>
              <a:rPr lang="en-US" sz="2400" dirty="0">
                <a:solidFill>
                  <a:schemeClr val="tx2"/>
                </a:solidFill>
              </a:rPr>
              <a:t>EEOC Example: An employer may be required to provide additional leave to an employee with a disability as a reasonable accommodation in spite of a "no-fault" leave policy, unless the provision of such leave would impose an undue hardship.</a:t>
            </a:r>
            <a:endParaRPr lang="en-US" sz="2400" dirty="0" smtClean="0">
              <a:solidFill>
                <a:schemeClr val="tx2"/>
              </a:solidFill>
            </a:endParaRPr>
          </a:p>
        </p:txBody>
      </p:sp>
    </p:spTree>
    <p:extLst>
      <p:ext uri="{BB962C8B-B14F-4D97-AF65-F5344CB8AC3E}">
        <p14:creationId xmlns:p14="http://schemas.microsoft.com/office/powerpoint/2010/main" val="10118088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Modified Policies</a:t>
            </a:r>
          </a:p>
          <a:p>
            <a:pPr marL="800100" lvl="1" indent="-342900" algn="l">
              <a:buFont typeface="Arial" panose="020B0604020202020204" pitchFamily="34" charset="0"/>
              <a:buChar char="•"/>
            </a:pPr>
            <a:r>
              <a:rPr lang="en-US" sz="2400" dirty="0" smtClean="0">
                <a:solidFill>
                  <a:schemeClr val="tx2"/>
                </a:solidFill>
              </a:rPr>
              <a:t>EEOC: In </a:t>
            </a:r>
            <a:r>
              <a:rPr lang="en-US" sz="2400" dirty="0">
                <a:solidFill>
                  <a:schemeClr val="tx2"/>
                </a:solidFill>
              </a:rPr>
              <a:t>some instances, an employer's refusal to modify a workplace policy, such as a leave or attendance policy, could constitute disparate treatment as well as a failure to provide a reasonable accommodation</a:t>
            </a:r>
            <a:r>
              <a:rPr lang="en-US" sz="2400" dirty="0" smtClean="0">
                <a:solidFill>
                  <a:schemeClr val="tx2"/>
                </a:solidFill>
              </a:rPr>
              <a:t>. For example, an employer may have a policy requiring employees to notify supervisors before 9:00 a.m. if they are unable to report to work. If an employer would excuse an employee from complying with this policy because of emergency hospitalization due to a car accident, then the employer must do the same thing when the emergency hospitalization is due to a disability.</a:t>
            </a:r>
          </a:p>
        </p:txBody>
      </p:sp>
    </p:spTree>
    <p:extLst>
      <p:ext uri="{BB962C8B-B14F-4D97-AF65-F5344CB8AC3E}">
        <p14:creationId xmlns:p14="http://schemas.microsoft.com/office/powerpoint/2010/main" val="218558424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a:t>
            </a:r>
            <a:r>
              <a:rPr lang="en-US" sz="2800" dirty="0" smtClean="0">
                <a:solidFill>
                  <a:schemeClr val="tx2"/>
                </a:solidFill>
              </a:rPr>
              <a:t>- Telecommuting</a:t>
            </a:r>
          </a:p>
          <a:p>
            <a:pPr marL="800100" lvl="1" indent="-342900" algn="l">
              <a:buFont typeface="Arial" panose="020B0604020202020204" pitchFamily="34" charset="0"/>
              <a:buChar char="•"/>
            </a:pPr>
            <a:r>
              <a:rPr lang="en-US" sz="2400" dirty="0" smtClean="0">
                <a:solidFill>
                  <a:schemeClr val="tx2"/>
                </a:solidFill>
              </a:rPr>
              <a:t>EEOC: </a:t>
            </a:r>
            <a:r>
              <a:rPr lang="en-US" sz="2400" dirty="0">
                <a:solidFill>
                  <a:schemeClr val="tx2"/>
                </a:solidFill>
              </a:rPr>
              <a:t>The ADA does not require an employer to offer a telework program to all </a:t>
            </a:r>
            <a:r>
              <a:rPr lang="en-US" sz="2400" dirty="0" smtClean="0">
                <a:solidFill>
                  <a:schemeClr val="tx2"/>
                </a:solidFill>
              </a:rPr>
              <a:t>employees. However</a:t>
            </a:r>
            <a:r>
              <a:rPr lang="en-US" sz="2400" dirty="0">
                <a:solidFill>
                  <a:schemeClr val="tx2"/>
                </a:solidFill>
              </a:rPr>
              <a:t>, if an employer does offer telework, it must allow employees with disabilities an </a:t>
            </a:r>
            <a:r>
              <a:rPr lang="en-US" sz="2400" dirty="0" smtClean="0">
                <a:solidFill>
                  <a:schemeClr val="tx2"/>
                </a:solidFill>
              </a:rPr>
              <a:t>equal opportunity </a:t>
            </a:r>
            <a:r>
              <a:rPr lang="en-US" sz="2400" dirty="0">
                <a:solidFill>
                  <a:schemeClr val="tx2"/>
                </a:solidFill>
              </a:rPr>
              <a:t>to participate in such a program.</a:t>
            </a:r>
            <a:endParaRPr lang="en-US" sz="2400" dirty="0" smtClean="0">
              <a:solidFill>
                <a:schemeClr val="tx2"/>
              </a:solidFill>
            </a:endParaRPr>
          </a:p>
        </p:txBody>
      </p:sp>
    </p:spTree>
    <p:extLst>
      <p:ext uri="{BB962C8B-B14F-4D97-AF65-F5344CB8AC3E}">
        <p14:creationId xmlns:p14="http://schemas.microsoft.com/office/powerpoint/2010/main" val="1603937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fontScale="90000"/>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Expansion of “Disability” Under ADA</a:t>
            </a:r>
          </a:p>
          <a:p>
            <a:pPr marL="457200" indent="-457200" algn="l">
              <a:buFont typeface="Arial" panose="020B0604020202020204" pitchFamily="34" charset="0"/>
              <a:buChar char="•"/>
            </a:pPr>
            <a:r>
              <a:rPr lang="en-US" sz="2800" dirty="0" smtClean="0">
                <a:solidFill>
                  <a:schemeClr val="tx2"/>
                </a:solidFill>
              </a:rPr>
              <a:t>Before ADAAA, EEOC regulations defined “</a:t>
            </a:r>
            <a:r>
              <a:rPr lang="en-US" sz="2800" b="1" dirty="0" smtClean="0">
                <a:solidFill>
                  <a:schemeClr val="tx2"/>
                </a:solidFill>
              </a:rPr>
              <a:t>substantially limits</a:t>
            </a:r>
            <a:r>
              <a:rPr lang="en-US" sz="2800" dirty="0" smtClean="0">
                <a:solidFill>
                  <a:schemeClr val="tx2"/>
                </a:solidFill>
              </a:rPr>
              <a:t>” as “</a:t>
            </a:r>
            <a:r>
              <a:rPr lang="en-US" sz="2800" i="1" dirty="0" smtClean="0">
                <a:solidFill>
                  <a:schemeClr val="tx2"/>
                </a:solidFill>
              </a:rPr>
              <a:t>unable</a:t>
            </a:r>
            <a:r>
              <a:rPr lang="en-US" sz="2800" dirty="0" smtClean="0">
                <a:solidFill>
                  <a:schemeClr val="tx2"/>
                </a:solidFill>
              </a:rPr>
              <a:t> to perform a major life activity that the average person in the general population can perform” or “</a:t>
            </a:r>
            <a:r>
              <a:rPr lang="en-US" sz="2800" i="1" dirty="0" smtClean="0">
                <a:solidFill>
                  <a:schemeClr val="tx2"/>
                </a:solidFill>
              </a:rPr>
              <a:t>significantly restricted </a:t>
            </a:r>
            <a:r>
              <a:rPr lang="en-US" sz="2800" dirty="0" smtClean="0">
                <a:solidFill>
                  <a:schemeClr val="tx2"/>
                </a:solidFill>
              </a:rPr>
              <a:t>as to the condition, manner or duration under which an individual can perform a particular major life activity” as compared to the average person in the general population.</a:t>
            </a:r>
          </a:p>
          <a:p>
            <a:pPr marL="457200" indent="-457200" algn="l">
              <a:buFont typeface="Arial" panose="020B0604020202020204" pitchFamily="34" charset="0"/>
              <a:buChar char="•"/>
            </a:pPr>
            <a:endParaRPr lang="en-US" sz="2800" dirty="0" smtClean="0">
              <a:solidFill>
                <a:schemeClr val="tx2"/>
              </a:solidFill>
            </a:endParaRPr>
          </a:p>
        </p:txBody>
      </p:sp>
    </p:spTree>
    <p:extLst>
      <p:ext uri="{BB962C8B-B14F-4D97-AF65-F5344CB8AC3E}">
        <p14:creationId xmlns:p14="http://schemas.microsoft.com/office/powerpoint/2010/main" val="124600647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a:t>
            </a:r>
            <a:r>
              <a:rPr lang="en-US" sz="2800" dirty="0" smtClean="0">
                <a:solidFill>
                  <a:schemeClr val="tx2"/>
                </a:solidFill>
              </a:rPr>
              <a:t>- Telecommuting</a:t>
            </a:r>
          </a:p>
          <a:p>
            <a:pPr marL="800100" lvl="1" indent="-342900" algn="l">
              <a:buFont typeface="Arial" panose="020B0604020202020204" pitchFamily="34" charset="0"/>
              <a:buChar char="•"/>
            </a:pPr>
            <a:r>
              <a:rPr lang="en-US" sz="2400" dirty="0" smtClean="0">
                <a:solidFill>
                  <a:schemeClr val="tx2"/>
                </a:solidFill>
              </a:rPr>
              <a:t>EEOC: The </a:t>
            </a:r>
            <a:r>
              <a:rPr lang="en-US" sz="2400" dirty="0">
                <a:solidFill>
                  <a:schemeClr val="tx2"/>
                </a:solidFill>
              </a:rPr>
              <a:t>ADA's reasonable accommodation obligation, which includes </a:t>
            </a:r>
            <a:r>
              <a:rPr lang="en-US" sz="2400" dirty="0" smtClean="0">
                <a:solidFill>
                  <a:schemeClr val="tx2"/>
                </a:solidFill>
              </a:rPr>
              <a:t>modifying workplace </a:t>
            </a:r>
            <a:r>
              <a:rPr lang="en-US" sz="2400" dirty="0">
                <a:solidFill>
                  <a:schemeClr val="tx2"/>
                </a:solidFill>
              </a:rPr>
              <a:t>policies, might require an employer to waive certain eligibility requirements </a:t>
            </a:r>
            <a:r>
              <a:rPr lang="en-US" sz="2400" dirty="0" smtClean="0">
                <a:solidFill>
                  <a:schemeClr val="tx2"/>
                </a:solidFill>
              </a:rPr>
              <a:t>or otherwise </a:t>
            </a:r>
            <a:r>
              <a:rPr lang="en-US" sz="2400" dirty="0">
                <a:solidFill>
                  <a:schemeClr val="tx2"/>
                </a:solidFill>
              </a:rPr>
              <a:t>modify its telework program for someone with a disability who needs to work </a:t>
            </a:r>
            <a:r>
              <a:rPr lang="en-US" sz="2400" dirty="0" smtClean="0">
                <a:solidFill>
                  <a:schemeClr val="tx2"/>
                </a:solidFill>
              </a:rPr>
              <a:t>at home</a:t>
            </a:r>
            <a:r>
              <a:rPr lang="en-US" sz="2400" dirty="0">
                <a:solidFill>
                  <a:schemeClr val="tx2"/>
                </a:solidFill>
              </a:rPr>
              <a:t>.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For </a:t>
            </a:r>
            <a:r>
              <a:rPr lang="en-US" sz="2400" dirty="0">
                <a:solidFill>
                  <a:schemeClr val="tx2"/>
                </a:solidFill>
              </a:rPr>
              <a:t>example, an employer may generally require that employees work at least one </a:t>
            </a:r>
            <a:r>
              <a:rPr lang="en-US" sz="2400" dirty="0" smtClean="0">
                <a:solidFill>
                  <a:schemeClr val="tx2"/>
                </a:solidFill>
              </a:rPr>
              <a:t>year before </a:t>
            </a:r>
            <a:r>
              <a:rPr lang="en-US" sz="2400" dirty="0">
                <a:solidFill>
                  <a:schemeClr val="tx2"/>
                </a:solidFill>
              </a:rPr>
              <a:t>they are eligible to participate in a telework program. If a new employee needs to </a:t>
            </a:r>
            <a:r>
              <a:rPr lang="en-US" sz="2400" dirty="0" smtClean="0">
                <a:solidFill>
                  <a:schemeClr val="tx2"/>
                </a:solidFill>
              </a:rPr>
              <a:t>work at </a:t>
            </a:r>
            <a:r>
              <a:rPr lang="en-US" sz="2400" dirty="0">
                <a:solidFill>
                  <a:schemeClr val="tx2"/>
                </a:solidFill>
              </a:rPr>
              <a:t>home because of a disability, and the job can be performed at home, then an employer </a:t>
            </a:r>
            <a:r>
              <a:rPr lang="en-US" sz="2400" dirty="0" smtClean="0">
                <a:solidFill>
                  <a:schemeClr val="tx2"/>
                </a:solidFill>
              </a:rPr>
              <a:t>may have </a:t>
            </a:r>
            <a:r>
              <a:rPr lang="en-US" sz="2400" dirty="0">
                <a:solidFill>
                  <a:schemeClr val="tx2"/>
                </a:solidFill>
              </a:rPr>
              <a:t>to waive its one-year rule for this individual.</a:t>
            </a:r>
            <a:endParaRPr lang="en-US" sz="2400" dirty="0" smtClean="0">
              <a:solidFill>
                <a:schemeClr val="tx2"/>
              </a:solidFill>
            </a:endParaRPr>
          </a:p>
        </p:txBody>
      </p:sp>
    </p:spTree>
    <p:extLst>
      <p:ext uri="{BB962C8B-B14F-4D97-AF65-F5344CB8AC3E}">
        <p14:creationId xmlns:p14="http://schemas.microsoft.com/office/powerpoint/2010/main" val="186167282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lnSpcReduction="10000"/>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a:t>
            </a:r>
            <a:r>
              <a:rPr lang="en-US" sz="2800" dirty="0" smtClean="0">
                <a:solidFill>
                  <a:schemeClr val="tx2"/>
                </a:solidFill>
              </a:rPr>
              <a:t>- Telecommuting</a:t>
            </a:r>
          </a:p>
          <a:p>
            <a:pPr marL="800100" lvl="1" indent="-342900" algn="l">
              <a:buFont typeface="Arial" panose="020B0604020202020204" pitchFamily="34" charset="0"/>
              <a:buChar char="•"/>
            </a:pPr>
            <a:r>
              <a:rPr lang="en-US" sz="2400" dirty="0" smtClean="0">
                <a:solidFill>
                  <a:schemeClr val="tx2"/>
                </a:solidFill>
              </a:rPr>
              <a:t>Factors that should </a:t>
            </a:r>
            <a:r>
              <a:rPr lang="en-US" sz="2400" dirty="0">
                <a:solidFill>
                  <a:schemeClr val="tx2"/>
                </a:solidFill>
              </a:rPr>
              <a:t>be considered in determining the feasibility of working at </a:t>
            </a:r>
            <a:r>
              <a:rPr lang="en-US" sz="2400" dirty="0" smtClean="0">
                <a:solidFill>
                  <a:schemeClr val="tx2"/>
                </a:solidFill>
              </a:rPr>
              <a:t>home include:</a:t>
            </a:r>
          </a:p>
          <a:p>
            <a:pPr marL="1257300" lvl="2" indent="-342900" algn="l">
              <a:buFont typeface="Arial" panose="020B0604020202020204" pitchFamily="34" charset="0"/>
              <a:buChar char="•"/>
            </a:pPr>
            <a:r>
              <a:rPr lang="en-US" sz="2000" dirty="0" smtClean="0">
                <a:solidFill>
                  <a:schemeClr val="tx2"/>
                </a:solidFill>
              </a:rPr>
              <a:t>The </a:t>
            </a:r>
            <a:r>
              <a:rPr lang="en-US" sz="2000" dirty="0">
                <a:solidFill>
                  <a:schemeClr val="tx2"/>
                </a:solidFill>
              </a:rPr>
              <a:t>employer's ability to supervise the employee </a:t>
            </a:r>
            <a:r>
              <a:rPr lang="en-US" sz="2000" dirty="0" smtClean="0">
                <a:solidFill>
                  <a:schemeClr val="tx2"/>
                </a:solidFill>
              </a:rPr>
              <a:t>adequately</a:t>
            </a:r>
          </a:p>
          <a:p>
            <a:pPr marL="1257300" lvl="2" indent="-342900" algn="l">
              <a:buFont typeface="Arial" panose="020B0604020202020204" pitchFamily="34" charset="0"/>
              <a:buChar char="•"/>
            </a:pPr>
            <a:r>
              <a:rPr lang="en-US" sz="2000" dirty="0" smtClean="0">
                <a:solidFill>
                  <a:schemeClr val="tx2"/>
                </a:solidFill>
              </a:rPr>
              <a:t>whether </a:t>
            </a:r>
            <a:r>
              <a:rPr lang="en-US" sz="2000" dirty="0">
                <a:solidFill>
                  <a:schemeClr val="tx2"/>
                </a:solidFill>
              </a:rPr>
              <a:t>any duties </a:t>
            </a:r>
            <a:r>
              <a:rPr lang="en-US" sz="2000" dirty="0" smtClean="0">
                <a:solidFill>
                  <a:schemeClr val="tx2"/>
                </a:solidFill>
              </a:rPr>
              <a:t>require use </a:t>
            </a:r>
            <a:r>
              <a:rPr lang="en-US" sz="2000" dirty="0">
                <a:solidFill>
                  <a:schemeClr val="tx2"/>
                </a:solidFill>
              </a:rPr>
              <a:t>of certain equipment or tools that cannot be replicated at </a:t>
            </a:r>
            <a:r>
              <a:rPr lang="en-US" sz="2000" dirty="0" smtClean="0">
                <a:solidFill>
                  <a:schemeClr val="tx2"/>
                </a:solidFill>
              </a:rPr>
              <a:t>home</a:t>
            </a:r>
          </a:p>
          <a:p>
            <a:pPr marL="1257300" lvl="2" indent="-342900" algn="l">
              <a:buFont typeface="Arial" panose="020B0604020202020204" pitchFamily="34" charset="0"/>
              <a:buChar char="•"/>
            </a:pPr>
            <a:r>
              <a:rPr lang="en-US" sz="2000" dirty="0" smtClean="0">
                <a:solidFill>
                  <a:schemeClr val="tx2"/>
                </a:solidFill>
              </a:rPr>
              <a:t>whether </a:t>
            </a:r>
            <a:r>
              <a:rPr lang="en-US" sz="2000" dirty="0">
                <a:solidFill>
                  <a:schemeClr val="tx2"/>
                </a:solidFill>
              </a:rPr>
              <a:t>there is a need for face-to-face interaction and coordination </a:t>
            </a:r>
            <a:r>
              <a:rPr lang="en-US" sz="2000" dirty="0" smtClean="0">
                <a:solidFill>
                  <a:schemeClr val="tx2"/>
                </a:solidFill>
              </a:rPr>
              <a:t>of work </a:t>
            </a:r>
            <a:r>
              <a:rPr lang="en-US" sz="2000" dirty="0">
                <a:solidFill>
                  <a:schemeClr val="tx2"/>
                </a:solidFill>
              </a:rPr>
              <a:t>with other </a:t>
            </a:r>
            <a:r>
              <a:rPr lang="en-US" sz="2000" dirty="0" smtClean="0">
                <a:solidFill>
                  <a:schemeClr val="tx2"/>
                </a:solidFill>
              </a:rPr>
              <a:t>employees </a:t>
            </a:r>
          </a:p>
          <a:p>
            <a:pPr marL="1257300" lvl="2" indent="-342900" algn="l">
              <a:buFont typeface="Arial" panose="020B0604020202020204" pitchFamily="34" charset="0"/>
              <a:buChar char="•"/>
            </a:pPr>
            <a:r>
              <a:rPr lang="en-US" sz="2000" dirty="0" smtClean="0">
                <a:solidFill>
                  <a:schemeClr val="tx2"/>
                </a:solidFill>
              </a:rPr>
              <a:t>whether </a:t>
            </a:r>
            <a:r>
              <a:rPr lang="en-US" sz="2000" dirty="0">
                <a:solidFill>
                  <a:schemeClr val="tx2"/>
                </a:solidFill>
              </a:rPr>
              <a:t>in-person interaction with outside colleagues, clients, </a:t>
            </a:r>
            <a:r>
              <a:rPr lang="en-US" sz="2000" dirty="0" smtClean="0">
                <a:solidFill>
                  <a:schemeClr val="tx2"/>
                </a:solidFill>
              </a:rPr>
              <a:t>or customers </a:t>
            </a:r>
            <a:r>
              <a:rPr lang="en-US" sz="2000" dirty="0">
                <a:solidFill>
                  <a:schemeClr val="tx2"/>
                </a:solidFill>
              </a:rPr>
              <a:t>is </a:t>
            </a:r>
            <a:r>
              <a:rPr lang="en-US" sz="2000" dirty="0" smtClean="0">
                <a:solidFill>
                  <a:schemeClr val="tx2"/>
                </a:solidFill>
              </a:rPr>
              <a:t>necessary</a:t>
            </a:r>
          </a:p>
          <a:p>
            <a:pPr marL="1257300" lvl="2" indent="-342900" algn="l">
              <a:buFont typeface="Arial" panose="020B0604020202020204" pitchFamily="34" charset="0"/>
              <a:buChar char="•"/>
            </a:pPr>
            <a:r>
              <a:rPr lang="en-US" sz="2000" dirty="0" smtClean="0">
                <a:solidFill>
                  <a:schemeClr val="tx2"/>
                </a:solidFill>
              </a:rPr>
              <a:t>whether </a:t>
            </a:r>
            <a:r>
              <a:rPr lang="en-US" sz="2000" dirty="0">
                <a:solidFill>
                  <a:schemeClr val="tx2"/>
                </a:solidFill>
              </a:rPr>
              <a:t>the position in question requires the employee to </a:t>
            </a:r>
            <a:r>
              <a:rPr lang="en-US" sz="2000" dirty="0" smtClean="0">
                <a:solidFill>
                  <a:schemeClr val="tx2"/>
                </a:solidFill>
              </a:rPr>
              <a:t>have immediate </a:t>
            </a:r>
            <a:r>
              <a:rPr lang="en-US" sz="2000" dirty="0">
                <a:solidFill>
                  <a:schemeClr val="tx2"/>
                </a:solidFill>
              </a:rPr>
              <a:t>access to documents or other information located only in the </a:t>
            </a:r>
            <a:r>
              <a:rPr lang="en-US" sz="2000" dirty="0" smtClean="0">
                <a:solidFill>
                  <a:schemeClr val="tx2"/>
                </a:solidFill>
              </a:rPr>
              <a:t>workplace</a:t>
            </a:r>
          </a:p>
        </p:txBody>
      </p:sp>
    </p:spTree>
    <p:extLst>
      <p:ext uri="{BB962C8B-B14F-4D97-AF65-F5344CB8AC3E}">
        <p14:creationId xmlns:p14="http://schemas.microsoft.com/office/powerpoint/2010/main" val="378010497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a:t>
            </a:r>
            <a:r>
              <a:rPr lang="en-US" sz="2800" dirty="0" smtClean="0">
                <a:solidFill>
                  <a:schemeClr val="tx2"/>
                </a:solidFill>
              </a:rPr>
              <a:t>- Telecommuting</a:t>
            </a:r>
          </a:p>
          <a:p>
            <a:pPr marL="914400" lvl="1" indent="-457200" algn="l">
              <a:buFont typeface="Arial" panose="020B0604020202020204" pitchFamily="34" charset="0"/>
              <a:buChar char="•"/>
            </a:pPr>
            <a:r>
              <a:rPr lang="en-US" sz="2400" dirty="0">
                <a:solidFill>
                  <a:schemeClr val="tx2"/>
                </a:solidFill>
              </a:rPr>
              <a:t>A</a:t>
            </a:r>
            <a:r>
              <a:rPr lang="en-US" sz="2400" dirty="0" smtClean="0">
                <a:solidFill>
                  <a:schemeClr val="tx2"/>
                </a:solidFill>
              </a:rPr>
              <a:t>n </a:t>
            </a:r>
            <a:r>
              <a:rPr lang="en-US" sz="2400" dirty="0">
                <a:solidFill>
                  <a:schemeClr val="tx2"/>
                </a:solidFill>
              </a:rPr>
              <a:t>employer </a:t>
            </a:r>
            <a:r>
              <a:rPr lang="en-US" sz="2400" dirty="0" smtClean="0">
                <a:solidFill>
                  <a:schemeClr val="tx2"/>
                </a:solidFill>
              </a:rPr>
              <a:t>may make </a:t>
            </a:r>
            <a:r>
              <a:rPr lang="en-US" sz="2400" dirty="0">
                <a:solidFill>
                  <a:schemeClr val="tx2"/>
                </a:solidFill>
              </a:rPr>
              <a:t>accommodations that enable an employee to work full-time </a:t>
            </a:r>
            <a:r>
              <a:rPr lang="en-US" sz="2400" dirty="0" smtClean="0">
                <a:solidFill>
                  <a:schemeClr val="tx2"/>
                </a:solidFill>
              </a:rPr>
              <a:t>in the </a:t>
            </a:r>
            <a:r>
              <a:rPr lang="en-US" sz="2400" dirty="0">
                <a:solidFill>
                  <a:schemeClr val="tx2"/>
                </a:solidFill>
              </a:rPr>
              <a:t>workplace rather than granting a request to work at </a:t>
            </a:r>
            <a:r>
              <a:rPr lang="en-US" sz="2400" dirty="0" smtClean="0">
                <a:solidFill>
                  <a:schemeClr val="tx2"/>
                </a:solidFill>
              </a:rPr>
              <a:t>home.</a:t>
            </a:r>
          </a:p>
          <a:p>
            <a:pPr marL="914400" lvl="1" indent="-457200" algn="l">
              <a:buFont typeface="Arial" panose="020B0604020202020204" pitchFamily="34" charset="0"/>
              <a:buChar char="•"/>
            </a:pPr>
            <a:r>
              <a:rPr lang="en-US" sz="2000" dirty="0" smtClean="0">
                <a:solidFill>
                  <a:schemeClr val="tx2"/>
                </a:solidFill>
              </a:rPr>
              <a:t>T</a:t>
            </a:r>
            <a:r>
              <a:rPr lang="en-US" sz="2400" dirty="0" smtClean="0">
                <a:solidFill>
                  <a:schemeClr val="tx2"/>
                </a:solidFill>
              </a:rPr>
              <a:t>he </a:t>
            </a:r>
            <a:r>
              <a:rPr lang="en-US" sz="2400" dirty="0">
                <a:solidFill>
                  <a:schemeClr val="tx2"/>
                </a:solidFill>
              </a:rPr>
              <a:t>employer may select any effective </a:t>
            </a:r>
            <a:r>
              <a:rPr lang="en-US" sz="2400" dirty="0" smtClean="0">
                <a:solidFill>
                  <a:schemeClr val="tx2"/>
                </a:solidFill>
              </a:rPr>
              <a:t> accommodation</a:t>
            </a:r>
            <a:r>
              <a:rPr lang="en-US" sz="2400" dirty="0">
                <a:solidFill>
                  <a:schemeClr val="tx2"/>
                </a:solidFill>
              </a:rPr>
              <a:t>, even if it is not the one </a:t>
            </a:r>
            <a:r>
              <a:rPr lang="en-US" sz="2400" dirty="0" smtClean="0">
                <a:solidFill>
                  <a:schemeClr val="tx2"/>
                </a:solidFill>
              </a:rPr>
              <a:t>preferred by </a:t>
            </a:r>
            <a:r>
              <a:rPr lang="en-US" sz="2400" dirty="0">
                <a:solidFill>
                  <a:schemeClr val="tx2"/>
                </a:solidFill>
              </a:rPr>
              <a:t>the </a:t>
            </a:r>
            <a:r>
              <a:rPr lang="en-US" sz="2400" dirty="0" smtClean="0">
                <a:solidFill>
                  <a:schemeClr val="tx2"/>
                </a:solidFill>
              </a:rPr>
              <a:t>employee.</a:t>
            </a:r>
          </a:p>
        </p:txBody>
      </p:sp>
    </p:spTree>
    <p:extLst>
      <p:ext uri="{BB962C8B-B14F-4D97-AF65-F5344CB8AC3E}">
        <p14:creationId xmlns:p14="http://schemas.microsoft.com/office/powerpoint/2010/main" val="302875168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a:solidFill>
                  <a:schemeClr val="tx2"/>
                </a:solidFill>
              </a:rPr>
              <a:t>EEOC:  </a:t>
            </a:r>
            <a:r>
              <a:rPr lang="en-US" sz="2400" dirty="0" smtClean="0">
                <a:solidFill>
                  <a:schemeClr val="tx2"/>
                </a:solidFill>
              </a:rPr>
              <a:t>Reassignment </a:t>
            </a:r>
            <a:r>
              <a:rPr lang="en-US" sz="2400" dirty="0">
                <a:solidFill>
                  <a:schemeClr val="tx2"/>
                </a:solidFill>
              </a:rPr>
              <a:t>to a vacant </a:t>
            </a:r>
            <a:r>
              <a:rPr lang="en-US" sz="2400" dirty="0" smtClean="0">
                <a:solidFill>
                  <a:schemeClr val="tx2"/>
                </a:solidFill>
              </a:rPr>
              <a:t>position </a:t>
            </a:r>
            <a:r>
              <a:rPr lang="en-US" sz="2400" dirty="0">
                <a:solidFill>
                  <a:schemeClr val="tx2"/>
                </a:solidFill>
              </a:rPr>
              <a:t>as a form of reasonable </a:t>
            </a:r>
            <a:r>
              <a:rPr lang="en-US" sz="2400" dirty="0" smtClean="0">
                <a:solidFill>
                  <a:schemeClr val="tx2"/>
                </a:solidFill>
              </a:rPr>
              <a:t>accommodation must </a:t>
            </a:r>
            <a:r>
              <a:rPr lang="en-US" sz="2400" dirty="0">
                <a:solidFill>
                  <a:schemeClr val="tx2"/>
                </a:solidFill>
              </a:rPr>
              <a:t>be provided to an employee who, because of a disability, can no longer perform the essential functions of </a:t>
            </a:r>
            <a:r>
              <a:rPr lang="en-US" sz="2400" dirty="0" smtClean="0">
                <a:solidFill>
                  <a:schemeClr val="tx2"/>
                </a:solidFill>
              </a:rPr>
              <a:t>his </a:t>
            </a:r>
            <a:r>
              <a:rPr lang="en-US" sz="2400" dirty="0">
                <a:solidFill>
                  <a:schemeClr val="tx2"/>
                </a:solidFill>
              </a:rPr>
              <a:t>current position, with or without reasonable accommodation, unless the employer can show that it would be an undue </a:t>
            </a:r>
            <a:r>
              <a:rPr lang="en-US" sz="2400" dirty="0" smtClean="0">
                <a:solidFill>
                  <a:schemeClr val="tx2"/>
                </a:solidFill>
              </a:rPr>
              <a:t>hardship.</a:t>
            </a:r>
          </a:p>
        </p:txBody>
      </p:sp>
    </p:spTree>
    <p:extLst>
      <p:ext uri="{BB962C8B-B14F-4D97-AF65-F5344CB8AC3E}">
        <p14:creationId xmlns:p14="http://schemas.microsoft.com/office/powerpoint/2010/main" val="114702475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smtClean="0">
                <a:solidFill>
                  <a:schemeClr val="tx2"/>
                </a:solidFill>
              </a:rPr>
              <a:t>An </a:t>
            </a:r>
            <a:r>
              <a:rPr lang="en-US" sz="2400" dirty="0">
                <a:solidFill>
                  <a:schemeClr val="tx2"/>
                </a:solidFill>
              </a:rPr>
              <a:t>employee must be </a:t>
            </a:r>
            <a:r>
              <a:rPr lang="en-US" sz="2400" dirty="0" smtClean="0">
                <a:solidFill>
                  <a:schemeClr val="tx2"/>
                </a:solidFill>
              </a:rPr>
              <a:t>qualified </a:t>
            </a:r>
            <a:r>
              <a:rPr lang="en-US" sz="2400" dirty="0">
                <a:solidFill>
                  <a:schemeClr val="tx2"/>
                </a:solidFill>
              </a:rPr>
              <a:t>for the new position. An employee is </a:t>
            </a:r>
            <a:r>
              <a:rPr lang="en-US" sz="2400" dirty="0" smtClean="0">
                <a:solidFill>
                  <a:schemeClr val="tx2"/>
                </a:solidFill>
              </a:rPr>
              <a:t>qualified </a:t>
            </a:r>
            <a:r>
              <a:rPr lang="en-US" sz="2400" dirty="0">
                <a:solidFill>
                  <a:schemeClr val="tx2"/>
                </a:solidFill>
              </a:rPr>
              <a:t>for a position if </a:t>
            </a:r>
            <a:r>
              <a:rPr lang="en-US" sz="2400" dirty="0" smtClean="0">
                <a:solidFill>
                  <a:schemeClr val="tx2"/>
                </a:solidFill>
              </a:rPr>
              <a:t>he (1</a:t>
            </a:r>
            <a:r>
              <a:rPr lang="en-US" sz="2400" dirty="0">
                <a:solidFill>
                  <a:schemeClr val="tx2"/>
                </a:solidFill>
              </a:rPr>
              <a:t>) satisfies the requisite skill, experience, education, and other job-related requirements of the position, and (2) can perform the essential functions of the new position, with or without reasonable </a:t>
            </a:r>
            <a:r>
              <a:rPr lang="en-US" sz="2400" dirty="0" smtClean="0">
                <a:solidFill>
                  <a:schemeClr val="tx2"/>
                </a:solidFill>
              </a:rPr>
              <a:t>accommodation.</a:t>
            </a:r>
          </a:p>
          <a:p>
            <a:pPr marL="800100" lvl="1" indent="-342900" algn="l">
              <a:buFont typeface="Arial" panose="020B0604020202020204" pitchFamily="34" charset="0"/>
              <a:buChar char="•"/>
            </a:pPr>
            <a:r>
              <a:rPr lang="en-US" sz="2400" dirty="0">
                <a:solidFill>
                  <a:schemeClr val="tx2"/>
                </a:solidFill>
              </a:rPr>
              <a:t>The employee does not need to be the best qualified individual for the position in order to obtain it as a reassignment.</a:t>
            </a:r>
            <a:endParaRPr lang="en-US" sz="2400" dirty="0" smtClean="0">
              <a:solidFill>
                <a:schemeClr val="tx2"/>
              </a:solidFill>
            </a:endParaRPr>
          </a:p>
        </p:txBody>
      </p:sp>
    </p:spTree>
    <p:extLst>
      <p:ext uri="{BB962C8B-B14F-4D97-AF65-F5344CB8AC3E}">
        <p14:creationId xmlns:p14="http://schemas.microsoft.com/office/powerpoint/2010/main" val="294502035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smtClean="0">
                <a:solidFill>
                  <a:schemeClr val="tx2"/>
                </a:solidFill>
              </a:rPr>
              <a:t>There </a:t>
            </a:r>
            <a:r>
              <a:rPr lang="en-US" sz="2400" dirty="0">
                <a:solidFill>
                  <a:schemeClr val="tx2"/>
                </a:solidFill>
              </a:rPr>
              <a:t>is no obligation for the employer to assist the individual to become qualified. Thus, the employer does not have to provide training so that the employee acquires necessary skills to take a </a:t>
            </a:r>
            <a:r>
              <a:rPr lang="en-US" sz="2400" dirty="0" smtClean="0">
                <a:solidFill>
                  <a:schemeClr val="tx2"/>
                </a:solidFill>
              </a:rPr>
              <a:t>job.</a:t>
            </a:r>
          </a:p>
          <a:p>
            <a:pPr marL="800100" lvl="1" indent="-342900" algn="l">
              <a:buFont typeface="Arial" panose="020B0604020202020204" pitchFamily="34" charset="0"/>
              <a:buChar char="•"/>
            </a:pPr>
            <a:r>
              <a:rPr lang="en-US" sz="2400" dirty="0" smtClean="0">
                <a:solidFill>
                  <a:schemeClr val="tx2"/>
                </a:solidFill>
              </a:rPr>
              <a:t>The </a:t>
            </a:r>
            <a:r>
              <a:rPr lang="en-US" sz="2400" dirty="0">
                <a:solidFill>
                  <a:schemeClr val="tx2"/>
                </a:solidFill>
              </a:rPr>
              <a:t>employer, however, would have to provide an employee with a disability who is being reassigned with any training that is normally provided to anyone hired for or transferred to the position.</a:t>
            </a:r>
            <a:endParaRPr lang="en-US" sz="2400" dirty="0" smtClean="0">
              <a:solidFill>
                <a:schemeClr val="tx2"/>
              </a:solidFill>
            </a:endParaRPr>
          </a:p>
        </p:txBody>
      </p:sp>
    </p:spTree>
    <p:extLst>
      <p:ext uri="{BB962C8B-B14F-4D97-AF65-F5344CB8AC3E}">
        <p14:creationId xmlns:p14="http://schemas.microsoft.com/office/powerpoint/2010/main" val="40185348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a:solidFill>
                  <a:schemeClr val="tx2"/>
                </a:solidFill>
              </a:rPr>
              <a:t>Before considering reassignment as a reasonable accommodation, employers should first consider those accommodations that would enable an employee to remain in his/her current position. </a:t>
            </a:r>
            <a:endParaRPr lang="en-US" sz="2400" dirty="0" smtClean="0">
              <a:solidFill>
                <a:schemeClr val="tx2"/>
              </a:solidFill>
            </a:endParaRPr>
          </a:p>
          <a:p>
            <a:pPr marL="800100" lvl="1" indent="-342900" algn="l">
              <a:buFont typeface="Arial" panose="020B0604020202020204" pitchFamily="34" charset="0"/>
              <a:buChar char="•"/>
            </a:pPr>
            <a:r>
              <a:rPr lang="en-US" sz="2400" dirty="0" smtClean="0">
                <a:solidFill>
                  <a:schemeClr val="tx2"/>
                </a:solidFill>
              </a:rPr>
              <a:t>Reassignment </a:t>
            </a:r>
            <a:r>
              <a:rPr lang="en-US" sz="2400" dirty="0">
                <a:solidFill>
                  <a:schemeClr val="tx2"/>
                </a:solidFill>
              </a:rPr>
              <a:t>is the reasonable accommodation of last resort and is required only after it has been determined that: (1) there are no effective accommodations that will enable the employee to perform the essential functions of </a:t>
            </a:r>
            <a:r>
              <a:rPr lang="en-US" sz="2400" dirty="0" smtClean="0">
                <a:solidFill>
                  <a:schemeClr val="tx2"/>
                </a:solidFill>
              </a:rPr>
              <a:t>his </a:t>
            </a:r>
            <a:r>
              <a:rPr lang="en-US" sz="2400" dirty="0">
                <a:solidFill>
                  <a:schemeClr val="tx2"/>
                </a:solidFill>
              </a:rPr>
              <a:t>current position, or (2) all other reasonable accommodations would impose an undue </a:t>
            </a:r>
            <a:r>
              <a:rPr lang="en-US" sz="2400" dirty="0" smtClean="0">
                <a:solidFill>
                  <a:schemeClr val="tx2"/>
                </a:solidFill>
              </a:rPr>
              <a:t>hardship.</a:t>
            </a:r>
          </a:p>
        </p:txBody>
      </p:sp>
    </p:spTree>
    <p:extLst>
      <p:ext uri="{BB962C8B-B14F-4D97-AF65-F5344CB8AC3E}">
        <p14:creationId xmlns:p14="http://schemas.microsoft.com/office/powerpoint/2010/main" val="296547890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fontScale="92500"/>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a:solidFill>
                  <a:schemeClr val="tx2"/>
                </a:solidFill>
              </a:rPr>
              <a:t>Accommodations - </a:t>
            </a:r>
            <a:r>
              <a:rPr lang="en-US" sz="3000" dirty="0" smtClean="0">
                <a:solidFill>
                  <a:schemeClr val="tx2"/>
                </a:solidFill>
              </a:rPr>
              <a:t>Reassignment</a:t>
            </a:r>
          </a:p>
          <a:p>
            <a:pPr marL="800100" lvl="1" indent="-342900" algn="l">
              <a:buFont typeface="Arial" panose="020B0604020202020204" pitchFamily="34" charset="0"/>
              <a:buChar char="•"/>
            </a:pPr>
            <a:r>
              <a:rPr lang="en-US" sz="2400" dirty="0">
                <a:solidFill>
                  <a:schemeClr val="tx2"/>
                </a:solidFill>
              </a:rPr>
              <a:t>"Vacant" means that the position is available when the employee asks for reasonable accommodation, or that the employer knows that it will become available within a reasonable amount of </a:t>
            </a:r>
            <a:r>
              <a:rPr lang="en-US" sz="2400" dirty="0" smtClean="0">
                <a:solidFill>
                  <a:schemeClr val="tx2"/>
                </a:solidFill>
              </a:rPr>
              <a:t>time.</a:t>
            </a:r>
          </a:p>
          <a:p>
            <a:pPr marL="800100" lvl="1" indent="-342900" algn="l">
              <a:buFont typeface="Arial" panose="020B0604020202020204" pitchFamily="34" charset="0"/>
              <a:buChar char="•"/>
            </a:pPr>
            <a:r>
              <a:rPr lang="en-US" sz="2400" dirty="0" smtClean="0">
                <a:solidFill>
                  <a:schemeClr val="tx2"/>
                </a:solidFill>
              </a:rPr>
              <a:t>A </a:t>
            </a:r>
            <a:r>
              <a:rPr lang="en-US" sz="2400" dirty="0">
                <a:solidFill>
                  <a:schemeClr val="tx2"/>
                </a:solidFill>
              </a:rPr>
              <a:t>"reasonable amount of time" should be determined on a case-by-case basis considering relevant facts, such as whether the employer, based on experience, can anticipate that an appropriate position will become vacant within a short period of </a:t>
            </a:r>
            <a:r>
              <a:rPr lang="en-US" sz="2400" dirty="0" smtClean="0">
                <a:solidFill>
                  <a:schemeClr val="tx2"/>
                </a:solidFill>
              </a:rPr>
              <a:t>time.</a:t>
            </a:r>
          </a:p>
          <a:p>
            <a:pPr marL="800100" lvl="1" indent="-342900" algn="l">
              <a:buFont typeface="Arial" panose="020B0604020202020204" pitchFamily="34" charset="0"/>
              <a:buChar char="•"/>
            </a:pPr>
            <a:r>
              <a:rPr lang="en-US" sz="2400" dirty="0" smtClean="0">
                <a:solidFill>
                  <a:schemeClr val="tx2"/>
                </a:solidFill>
              </a:rPr>
              <a:t>A </a:t>
            </a:r>
            <a:r>
              <a:rPr lang="en-US" sz="2400" dirty="0">
                <a:solidFill>
                  <a:schemeClr val="tx2"/>
                </a:solidFill>
              </a:rPr>
              <a:t>position is considered vacant even if an employer has posted a notice or announcement seeking applications for that </a:t>
            </a:r>
            <a:r>
              <a:rPr lang="en-US" sz="2400" dirty="0" smtClean="0">
                <a:solidFill>
                  <a:schemeClr val="tx2"/>
                </a:solidFill>
              </a:rPr>
              <a:t>position.</a:t>
            </a:r>
          </a:p>
        </p:txBody>
      </p:sp>
    </p:spTree>
    <p:extLst>
      <p:ext uri="{BB962C8B-B14F-4D97-AF65-F5344CB8AC3E}">
        <p14:creationId xmlns:p14="http://schemas.microsoft.com/office/powerpoint/2010/main" val="268966999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524000"/>
            <a:ext cx="8382000" cy="5105400"/>
          </a:xfrm>
        </p:spPr>
        <p:txBody>
          <a:bodyPr>
            <a:normAutofit/>
          </a:bodyPr>
          <a:lstStyle/>
          <a:p>
            <a:pPr algn="l"/>
            <a:r>
              <a:rPr lang="en-US" b="1" dirty="0" smtClean="0">
                <a:solidFill>
                  <a:schemeClr val="tx2"/>
                </a:solidFill>
              </a:rPr>
              <a:t>ADA Accommodations</a:t>
            </a:r>
          </a:p>
          <a:p>
            <a:pPr marL="457200" indent="-457200" algn="l">
              <a:buFont typeface="Arial" panose="020B0604020202020204" pitchFamily="34" charset="0"/>
              <a:buChar char="•"/>
            </a:pPr>
            <a:r>
              <a:rPr lang="en-US" sz="2800" dirty="0">
                <a:solidFill>
                  <a:schemeClr val="tx2"/>
                </a:solidFill>
              </a:rPr>
              <a:t>Accommodations - </a:t>
            </a:r>
            <a:r>
              <a:rPr lang="en-US" sz="2800" dirty="0" smtClean="0">
                <a:solidFill>
                  <a:schemeClr val="tx2"/>
                </a:solidFill>
              </a:rPr>
              <a:t>Reassignment</a:t>
            </a:r>
          </a:p>
          <a:p>
            <a:pPr marL="800100" lvl="1" indent="-342900" algn="l">
              <a:buFont typeface="Arial" panose="020B0604020202020204" pitchFamily="34" charset="0"/>
              <a:buChar char="•"/>
            </a:pPr>
            <a:r>
              <a:rPr lang="en-US" sz="2400" dirty="0" smtClean="0">
                <a:solidFill>
                  <a:schemeClr val="tx2"/>
                </a:solidFill>
              </a:rPr>
              <a:t>An employer </a:t>
            </a:r>
            <a:r>
              <a:rPr lang="en-US" sz="2400" dirty="0">
                <a:solidFill>
                  <a:schemeClr val="tx2"/>
                </a:solidFill>
              </a:rPr>
              <a:t>does not have to bump an employee from a job in order to create a </a:t>
            </a:r>
            <a:r>
              <a:rPr lang="en-US" sz="2400" dirty="0" smtClean="0">
                <a:solidFill>
                  <a:schemeClr val="tx2"/>
                </a:solidFill>
              </a:rPr>
              <a:t>vacancy, </a:t>
            </a:r>
            <a:r>
              <a:rPr lang="en-US" sz="2400" dirty="0">
                <a:solidFill>
                  <a:schemeClr val="tx2"/>
                </a:solidFill>
              </a:rPr>
              <a:t>nor does it have to create a new position.</a:t>
            </a:r>
          </a:p>
        </p:txBody>
      </p:sp>
    </p:spTree>
    <p:extLst>
      <p:ext uri="{BB962C8B-B14F-4D97-AF65-F5344CB8AC3E}">
        <p14:creationId xmlns:p14="http://schemas.microsoft.com/office/powerpoint/2010/main" val="29052105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43000"/>
          </a:xfrm>
          <a:solidFill>
            <a:schemeClr val="tx2"/>
          </a:solidFill>
        </p:spPr>
        <p:txBody>
          <a:bodyPr>
            <a:normAutofit/>
          </a:bodyPr>
          <a:lstStyle/>
          <a:p>
            <a:r>
              <a:rPr lang="en-US" sz="2800" b="1" dirty="0" smtClean="0">
                <a:solidFill>
                  <a:schemeClr val="bg1"/>
                </a:solidFill>
              </a:rPr>
              <a:t>Expansion of ADA Disabilities and Accommodation Obligations</a:t>
            </a:r>
            <a:br>
              <a:rPr lang="en-US" sz="2800" b="1" dirty="0" smtClean="0">
                <a:solidFill>
                  <a:schemeClr val="bg1"/>
                </a:solidFill>
              </a:rPr>
            </a:br>
            <a:r>
              <a:rPr lang="en-US" sz="1800" b="1" dirty="0" smtClean="0">
                <a:solidFill>
                  <a:schemeClr val="bg1"/>
                </a:solidFill>
              </a:rPr>
              <a:t>Raymond L. Hogge, Jr.</a:t>
            </a:r>
            <a:endParaRPr lang="en-US" sz="1800" b="1" dirty="0">
              <a:solidFill>
                <a:schemeClr val="bg1"/>
              </a:solidFill>
            </a:endParaRPr>
          </a:p>
        </p:txBody>
      </p:sp>
      <p:sp>
        <p:nvSpPr>
          <p:cNvPr id="3" name="Subtitle 2"/>
          <p:cNvSpPr>
            <a:spLocks noGrp="1"/>
          </p:cNvSpPr>
          <p:nvPr>
            <p:ph type="subTitle" idx="1"/>
          </p:nvPr>
        </p:nvSpPr>
        <p:spPr>
          <a:xfrm>
            <a:off x="381000" y="1447800"/>
            <a:ext cx="8382000" cy="5105400"/>
          </a:xfrm>
        </p:spPr>
        <p:txBody>
          <a:bodyPr>
            <a:normAutofit/>
          </a:bodyPr>
          <a:lstStyle/>
          <a:p>
            <a:pPr algn="l"/>
            <a:r>
              <a:rPr lang="en-US" sz="3500" b="1" dirty="0" smtClean="0">
                <a:solidFill>
                  <a:schemeClr val="tx2"/>
                </a:solidFill>
              </a:rPr>
              <a:t>ADA Accommodations</a:t>
            </a:r>
          </a:p>
          <a:p>
            <a:pPr marL="457200" indent="-457200" algn="l">
              <a:buFont typeface="Arial" panose="020B0604020202020204" pitchFamily="34" charset="0"/>
              <a:buChar char="•"/>
            </a:pPr>
            <a:r>
              <a:rPr lang="en-US" sz="3000" dirty="0">
                <a:solidFill>
                  <a:schemeClr val="tx2"/>
                </a:solidFill>
              </a:rPr>
              <a:t>Accommodations - </a:t>
            </a:r>
            <a:r>
              <a:rPr lang="en-US" sz="3000" dirty="0" smtClean="0">
                <a:solidFill>
                  <a:schemeClr val="tx2"/>
                </a:solidFill>
              </a:rPr>
              <a:t>Reassignment</a:t>
            </a:r>
          </a:p>
          <a:p>
            <a:pPr marL="800100" lvl="1" indent="-342900" algn="l">
              <a:buFont typeface="Arial" panose="020B0604020202020204" pitchFamily="34" charset="0"/>
              <a:buChar char="•"/>
            </a:pPr>
            <a:r>
              <a:rPr lang="en-US" sz="2400" dirty="0">
                <a:solidFill>
                  <a:schemeClr val="tx2"/>
                </a:solidFill>
              </a:rPr>
              <a:t>The employer must reassign the individual to a vacant position that is equivalent in terms of pay, status, or other relevant factors (e.g., benefits, geographical location) if the employee is qualified for the position. </a:t>
            </a:r>
            <a:endParaRPr lang="en-US" sz="2400" dirty="0" smtClean="0">
              <a:solidFill>
                <a:schemeClr val="tx2"/>
              </a:solidFill>
            </a:endParaRPr>
          </a:p>
          <a:p>
            <a:pPr marL="800100" lvl="1" indent="-342900" algn="l">
              <a:buFont typeface="Arial" panose="020B0604020202020204" pitchFamily="34" charset="0"/>
              <a:buChar char="•"/>
            </a:pPr>
            <a:endParaRPr lang="en-US" sz="2400" dirty="0">
              <a:solidFill>
                <a:schemeClr val="tx2"/>
              </a:solidFill>
            </a:endParaRPr>
          </a:p>
          <a:p>
            <a:pPr marL="800100" lvl="1" indent="-342900" algn="l">
              <a:buFont typeface="Arial" panose="020B0604020202020204" pitchFamily="34" charset="0"/>
              <a:buChar char="•"/>
            </a:pPr>
            <a:endParaRPr lang="en-US" sz="2400" dirty="0">
              <a:solidFill>
                <a:schemeClr val="tx2"/>
              </a:solidFill>
            </a:endParaRPr>
          </a:p>
        </p:txBody>
      </p:sp>
    </p:spTree>
    <p:extLst>
      <p:ext uri="{BB962C8B-B14F-4D97-AF65-F5344CB8AC3E}">
        <p14:creationId xmlns:p14="http://schemas.microsoft.com/office/powerpoint/2010/main" val="3246733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9118</Words>
  <Application>Microsoft Office PowerPoint</Application>
  <PresentationFormat>On-screen Show (4:3)</PresentationFormat>
  <Paragraphs>715</Paragraphs>
  <Slides>119</Slides>
  <Notes>85</Notes>
  <HiddenSlides>0</HiddenSlides>
  <MMClips>0</MMClips>
  <ScaleCrop>false</ScaleCrop>
  <HeadingPairs>
    <vt:vector size="4" baseType="variant">
      <vt:variant>
        <vt:lpstr>Theme</vt:lpstr>
      </vt:variant>
      <vt:variant>
        <vt:i4>1</vt:i4>
      </vt:variant>
      <vt:variant>
        <vt:lpstr>Slide Titles</vt:lpstr>
      </vt:variant>
      <vt:variant>
        <vt:i4>119</vt:i4>
      </vt:variant>
    </vt:vector>
  </HeadingPairs>
  <TitlesOfParts>
    <vt:vector size="120" baseType="lpstr">
      <vt:lpstr>Office Theme</vt:lpstr>
      <vt:lpstr>Expansion of ADA Disabilities and Accommodation Obligations  April 29, 2014  Raymond L. Hogge, Jr. Hogge Law 500 E. Plume Street, Suite 800 Norfolk, Virginia 23510 (757) 961-5400 www.VirginiaLaborLaw.com  This presentation is intended solely for informational purposes,  and is not offered as legal advice.</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lpstr>Expansion of ADA Disabilities and Accommodation Obligations Raymond L. Hogge, Jr.</vt:lpstr>
    </vt:vector>
  </TitlesOfParts>
  <Company>Hogge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Expansion of ADA Disabilities and Accommodation Obligations</dc:title>
  <dc:subject>Expansion of ADA Disabilities and Accommodation Obligations</dc:subject>
  <dc:creator>Raymond L. Hogge, Jr.</dc:creator>
  <cp:keywords>Raymond L Hogge Jr, Hogge Law, Americans with Disabilities Act, ADA, Equal Employment Opportunity Commission, EEOC, disability, accommodation, reasonable accomodation</cp:keywords>
  <dc:description>Presented by Raymond L Hogge Jr at Sterling Educational Services seminar April 29 2014</dc:description>
  <cp:lastModifiedBy/>
  <cp:revision>1</cp:revision>
  <dcterms:created xsi:type="dcterms:W3CDTF">2014-04-29T21:38:31Z</dcterms:created>
  <dcterms:modified xsi:type="dcterms:W3CDTF">2014-04-29T21:46:00Z</dcterms:modified>
  <cp:category>*Presentation</cp:category>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